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5"/>
  </p:notesMasterIdLst>
  <p:handoutMasterIdLst>
    <p:handoutMasterId r:id="rId16"/>
  </p:handoutMasterIdLst>
  <p:sldIdLst>
    <p:sldId id="290" r:id="rId2"/>
    <p:sldId id="301" r:id="rId3"/>
    <p:sldId id="292" r:id="rId4"/>
    <p:sldId id="291" r:id="rId5"/>
    <p:sldId id="258" r:id="rId6"/>
    <p:sldId id="293" r:id="rId7"/>
    <p:sldId id="306" r:id="rId8"/>
    <p:sldId id="302" r:id="rId9"/>
    <p:sldId id="303" r:id="rId10"/>
    <p:sldId id="304" r:id="rId11"/>
    <p:sldId id="305" r:id="rId12"/>
    <p:sldId id="299" r:id="rId13"/>
    <p:sldId id="300"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4F3B"/>
    <a:srgbClr val="18453B"/>
    <a:srgbClr val="A5B6AE"/>
    <a:srgbClr val="00463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38" autoAdjust="0"/>
    <p:restoredTop sz="94645" autoAdjust="0"/>
  </p:normalViewPr>
  <p:slideViewPr>
    <p:cSldViewPr>
      <p:cViewPr varScale="1">
        <p:scale>
          <a:sx n="101" d="100"/>
          <a:sy n="101" d="100"/>
        </p:scale>
        <p:origin x="75" y="936"/>
      </p:cViewPr>
      <p:guideLst>
        <p:guide orient="horz" pos="2160"/>
        <p:guide pos="2880"/>
      </p:guideLst>
    </p:cSldViewPr>
  </p:slideViewPr>
  <p:outlineViewPr>
    <p:cViewPr>
      <p:scale>
        <a:sx n="33" d="100"/>
        <a:sy n="33" d="100"/>
      </p:scale>
      <p:origin x="0" y="-3771"/>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92" d="100"/>
          <a:sy n="92" d="100"/>
        </p:scale>
        <p:origin x="1971" y="3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Header Placeholder 1"/>
          <p:cNvSpPr>
            <a:spLocks noGrp="1"/>
          </p:cNvSpPr>
          <p:nvPr>
            <p:ph type="hdr" sz="quarter"/>
          </p:nvPr>
        </p:nvSpPr>
        <p:spPr>
          <a:xfrm>
            <a:off x="762000" y="0"/>
            <a:ext cx="2462149" cy="457200"/>
          </a:xfrm>
          <a:prstGeom prst="rect">
            <a:avLst/>
          </a:prstGeom>
        </p:spPr>
        <p:txBody>
          <a:bodyPr vert="horz" lIns="91440" tIns="45720" rIns="91440" bIns="45720" rtlCol="0" anchor="ctr"/>
          <a:lstStyle>
            <a:lvl1pPr algn="l">
              <a:defRPr sz="1200"/>
            </a:lvl1pPr>
          </a:lstStyle>
          <a:p>
            <a:r>
              <a:rPr lang="en-US" sz="1100" dirty="0"/>
              <a:t>Team [Team Name]</a:t>
            </a:r>
          </a:p>
        </p:txBody>
      </p:sp>
      <p:sp>
        <p:nvSpPr>
          <p:cNvPr id="8" name="Date Placeholder 2"/>
          <p:cNvSpPr>
            <a:spLocks noGrp="1"/>
          </p:cNvSpPr>
          <p:nvPr>
            <p:ph type="dt" sz="quarter" idx="1"/>
          </p:nvPr>
        </p:nvSpPr>
        <p:spPr>
          <a:xfrm>
            <a:off x="3657600" y="0"/>
            <a:ext cx="2971800" cy="457200"/>
          </a:xfrm>
          <a:prstGeom prst="rect">
            <a:avLst/>
          </a:prstGeom>
        </p:spPr>
        <p:txBody>
          <a:bodyPr vert="horz" lIns="91440" tIns="45720" rIns="91440" bIns="45720" rtlCol="0" anchor="ctr"/>
          <a:lstStyle>
            <a:lvl1pPr algn="r">
              <a:defRPr sz="1200"/>
            </a:lvl1pPr>
          </a:lstStyle>
          <a:p>
            <a:r>
              <a:rPr lang="en-US" sz="1100" dirty="0"/>
              <a:t>&lt;&lt;</a:t>
            </a:r>
            <a:r>
              <a:rPr lang="en-US" sz="1100" dirty="0" err="1"/>
              <a:t>PresentationName</a:t>
            </a:r>
            <a:r>
              <a:rPr lang="en-US" sz="1100" dirty="0"/>
              <a:t>&gt;  Presentation </a:t>
            </a:r>
          </a:p>
          <a:p>
            <a:r>
              <a:rPr lang="en-US" sz="1100" dirty="0"/>
              <a:t>[Project Title]</a:t>
            </a:r>
          </a:p>
        </p:txBody>
      </p:sp>
      <p:sp>
        <p:nvSpPr>
          <p:cNvPr id="9" name="Footer Placeholder 3"/>
          <p:cNvSpPr>
            <a:spLocks noGrp="1"/>
          </p:cNvSpPr>
          <p:nvPr>
            <p:ph type="ftr" sz="quarter" idx="2"/>
          </p:nvPr>
        </p:nvSpPr>
        <p:spPr>
          <a:xfrm>
            <a:off x="257300" y="8686800"/>
            <a:ext cx="2971800" cy="457200"/>
          </a:xfrm>
          <a:prstGeom prst="rect">
            <a:avLst/>
          </a:prstGeom>
        </p:spPr>
        <p:txBody>
          <a:bodyPr vert="horz" lIns="91440" tIns="45720" rIns="91440" bIns="45720" rtlCol="0" anchor="b"/>
          <a:lstStyle>
            <a:lvl1pPr algn="l">
              <a:defRPr sz="1200"/>
            </a:lvl1pPr>
          </a:lstStyle>
          <a:p>
            <a:r>
              <a:rPr lang="en-US" sz="1100" dirty="0"/>
              <a:t>The Capstone Experience</a:t>
            </a:r>
          </a:p>
          <a:p>
            <a:r>
              <a:rPr lang="en-US" sz="1100" dirty="0"/>
              <a:t>Computer Science and Engineering</a:t>
            </a:r>
          </a:p>
        </p:txBody>
      </p:sp>
      <p:sp>
        <p:nvSpPr>
          <p:cNvPr id="10" name="Slide Number Placeholder 4"/>
          <p:cNvSpPr>
            <a:spLocks noGrp="1"/>
          </p:cNvSpPr>
          <p:nvPr>
            <p:ph type="sldNum" sz="quarter" idx="3"/>
          </p:nvPr>
        </p:nvSpPr>
        <p:spPr>
          <a:xfrm>
            <a:off x="3236025" y="8686800"/>
            <a:ext cx="411480" cy="457200"/>
          </a:xfrm>
          <a:prstGeom prst="rect">
            <a:avLst/>
          </a:prstGeom>
        </p:spPr>
        <p:txBody>
          <a:bodyPr vert="horz" lIns="91440" tIns="45720" rIns="91440" bIns="45720" rtlCol="0" anchor="b"/>
          <a:lstStyle>
            <a:lvl1pPr algn="r">
              <a:defRPr sz="1200"/>
            </a:lvl1pPr>
          </a:lstStyle>
          <a:p>
            <a:pPr algn="ctr"/>
            <a:fld id="{BC063519-4DA7-4D19-AE44-3089EA69C7DF}" type="slidenum">
              <a:rPr lang="en-US" smtClean="0"/>
              <a:pPr algn="ctr"/>
              <a:t>‹#›</a:t>
            </a:fld>
            <a:endParaRPr lang="en-US" dirty="0"/>
          </a:p>
        </p:txBody>
      </p:sp>
      <p:pic>
        <p:nvPicPr>
          <p:cNvPr id="11" name="Picture 2" descr="D:\Users\wrd\Documents\CSE498\archive\logo\capstone\png\green-green.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24270" y="11875"/>
            <a:ext cx="725805" cy="461010"/>
          </a:xfrm>
          <a:prstGeom prst="rect">
            <a:avLst/>
          </a:prstGeom>
          <a:noFill/>
          <a:extLst>
            <a:ext uri="{909E8E84-426E-40DD-AFC4-6F175D3DCCD1}">
              <a14:hiddenFill xmlns:a14="http://schemas.microsoft.com/office/drawing/2010/main">
                <a:solidFill>
                  <a:srgbClr val="FFFFFF"/>
                </a:solidFill>
              </a14:hiddenFill>
            </a:ext>
          </a:extLst>
        </p:spPr>
      </p:pic>
      <p:sp>
        <p:nvSpPr>
          <p:cNvPr id="12" name="TextBox 11"/>
          <p:cNvSpPr txBox="1"/>
          <p:nvPr/>
        </p:nvSpPr>
        <p:spPr>
          <a:xfrm>
            <a:off x="3657600" y="8686800"/>
            <a:ext cx="2971800" cy="457200"/>
          </a:xfrm>
          <a:prstGeom prst="rect">
            <a:avLst/>
          </a:prstGeom>
          <a:noFill/>
        </p:spPr>
        <p:txBody>
          <a:bodyPr wrap="square" rtlCol="0" anchor="b">
            <a:noAutofit/>
          </a:bodyPr>
          <a:lstStyle/>
          <a:p>
            <a:pPr algn="r"/>
            <a:r>
              <a:rPr lang="en-US" sz="1100" dirty="0"/>
              <a:t>Michigan State University</a:t>
            </a:r>
          </a:p>
          <a:p>
            <a:pPr algn="r"/>
            <a:r>
              <a:rPr lang="en-US" sz="1100" dirty="0"/>
              <a:t>East Lansing, Michigan 48824</a:t>
            </a:r>
          </a:p>
        </p:txBody>
      </p:sp>
    </p:spTree>
    <p:extLst>
      <p:ext uri="{BB962C8B-B14F-4D97-AF65-F5344CB8AC3E}">
        <p14:creationId xmlns:p14="http://schemas.microsoft.com/office/powerpoint/2010/main" val="195794450"/>
      </p:ext>
    </p:extLst>
  </p:cSld>
  <p:clrMap bg1="lt1" tx1="dk1" bg2="lt2" tx2="dk2" accent1="accent1" accent2="accent2" accent3="accent3" accent4="accent4" accent5="accent5" accent6="accent6" hlink="hlink" folHlink="folHlink"/>
  <p:hf/>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r>
              <a:rPr lang="en-US" dirty="0"/>
              <a:t>Team [Team Name]</a:t>
            </a:r>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r>
              <a:rPr lang="en-US" dirty="0"/>
              <a:t>&lt;&lt;</a:t>
            </a:r>
            <a:r>
              <a:rPr lang="en-US" dirty="0" err="1"/>
              <a:t>PresentationName</a:t>
            </a:r>
            <a:r>
              <a:rPr lang="en-US"/>
              <a:t>&gt;&gt; Presentation [Project Title]</a:t>
            </a:r>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r>
              <a:rPr lang="en-US"/>
              <a:t>The Capstone ExperienceComputer Science and Engineering</a:t>
            </a:r>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FE53F06-FDAB-4A00-BB98-A74B7A151629}" type="slidenum">
              <a:rPr lang="en-US" smtClean="0"/>
              <a:t>‹#›</a:t>
            </a:fld>
            <a:endParaRPr lang="en-US"/>
          </a:p>
        </p:txBody>
      </p:sp>
    </p:spTree>
    <p:extLst>
      <p:ext uri="{BB962C8B-B14F-4D97-AF65-F5344CB8AC3E}">
        <p14:creationId xmlns:p14="http://schemas.microsoft.com/office/powerpoint/2010/main" val="1324260742"/>
      </p:ext>
    </p:extLst>
  </p:cSld>
  <p:clrMap bg1="lt1" tx1="dk1" bg2="lt2" tx2="dk2" accent1="accent1" accent2="accent2" accent3="accent3" accent4="accent4" accent5="accent5" accent6="accent6" hlink="hlink" folHlink="folHlink"/>
  <p:hf/>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1"/>
            <a:r>
              <a:rPr lang="en-US" dirty="0"/>
              <a:t>Email your presentation to Dr. D. and your client by 11:59 p.m., &lt;&lt;</a:t>
            </a:r>
            <a:r>
              <a:rPr lang="en-US" dirty="0" err="1"/>
              <a:t>DayDateBeforeFirstDayScheduled</a:t>
            </a:r>
            <a:r>
              <a:rPr lang="en-US" dirty="0"/>
              <a:t>&gt;&gt;. Send your presentation to your client in a </a:t>
            </a:r>
            <a:r>
              <a:rPr lang="en-US" u="sng" dirty="0"/>
              <a:t>separate</a:t>
            </a:r>
            <a:r>
              <a:rPr lang="en-US" dirty="0"/>
              <a:t> email; do </a:t>
            </a:r>
            <a:r>
              <a:rPr lang="en-US" u="sng" dirty="0"/>
              <a:t>not</a:t>
            </a:r>
            <a:r>
              <a:rPr lang="en-US" dirty="0"/>
              <a:t> cc me.</a:t>
            </a:r>
          </a:p>
          <a:p>
            <a:pPr lvl="1"/>
            <a:r>
              <a:rPr lang="en-US" dirty="0"/>
              <a:t>For subject, use “Team  &lt;Team Name&gt;: &lt;&lt;</a:t>
            </a:r>
            <a:r>
              <a:rPr lang="en-US" dirty="0" err="1"/>
              <a:t>PresentationName</a:t>
            </a:r>
            <a:r>
              <a:rPr lang="en-US" dirty="0"/>
              <a:t>&gt;&gt; Presentation” as in “Team TechSmith: &lt;&lt;</a:t>
            </a:r>
            <a:r>
              <a:rPr lang="en-US" dirty="0" err="1"/>
              <a:t>PresentationName</a:t>
            </a:r>
            <a:r>
              <a:rPr lang="en-US" dirty="0"/>
              <a:t>&gt;&gt; Presentation”.</a:t>
            </a:r>
          </a:p>
          <a:p>
            <a:pPr lvl="1"/>
            <a:r>
              <a:rPr lang="en-US" dirty="0"/>
              <a:t>Attach the Windows PowerPoint source file named “team-[team-name]-&lt;&lt;</a:t>
            </a:r>
            <a:r>
              <a:rPr lang="en-US" dirty="0" err="1"/>
              <a:t>PresentationNameLowerCase</a:t>
            </a:r>
            <a:r>
              <a:rPr lang="en-US" dirty="0"/>
              <a:t>&gt;&gt;-presentation.pptx” replacing “[team-name]” with your team name (using all lower case and replacing all blanks with dashes) in your filename as in “team-urban-science-&lt;&lt;</a:t>
            </a:r>
            <a:r>
              <a:rPr lang="en-US" dirty="0" err="1"/>
              <a:t>PresentationNameLowerCase</a:t>
            </a:r>
            <a:r>
              <a:rPr lang="en-US" dirty="0"/>
              <a:t>&gt;&gt;-presentation.pptx”.</a:t>
            </a:r>
          </a:p>
          <a:p>
            <a:pPr lvl="1"/>
            <a:r>
              <a:rPr lang="en-US" dirty="0"/>
              <a:t>Include some professional text in the body to practice being a professional and to avoid having your email sent to my junk folder.</a:t>
            </a:r>
          </a:p>
          <a:p>
            <a:endParaRPr lang="en-US" dirty="0"/>
          </a:p>
        </p:txBody>
      </p:sp>
      <p:sp>
        <p:nvSpPr>
          <p:cNvPr id="4" name="Header Placeholder 3"/>
          <p:cNvSpPr>
            <a:spLocks noGrp="1"/>
          </p:cNvSpPr>
          <p:nvPr>
            <p:ph type="hdr" sz="quarter"/>
          </p:nvPr>
        </p:nvSpPr>
        <p:spPr/>
        <p:txBody>
          <a:bodyPr/>
          <a:lstStyle/>
          <a:p>
            <a:r>
              <a:rPr lang="en-US"/>
              <a:t>Team [Team Name]</a:t>
            </a:r>
            <a:endParaRPr lang="en-US" dirty="0"/>
          </a:p>
        </p:txBody>
      </p:sp>
      <p:sp>
        <p:nvSpPr>
          <p:cNvPr id="5" name="Date Placeholder 4"/>
          <p:cNvSpPr>
            <a:spLocks noGrp="1"/>
          </p:cNvSpPr>
          <p:nvPr>
            <p:ph type="dt" idx="1"/>
          </p:nvPr>
        </p:nvSpPr>
        <p:spPr/>
        <p:txBody>
          <a:bodyPr/>
          <a:lstStyle/>
          <a:p>
            <a:r>
              <a:rPr lang="en-US"/>
              <a:t>&lt;&lt;PresentationName&gt;&gt; Presentation [Project Title]</a:t>
            </a:r>
            <a:endParaRPr lang="en-US" dirty="0"/>
          </a:p>
        </p:txBody>
      </p:sp>
      <p:sp>
        <p:nvSpPr>
          <p:cNvPr id="6" name="Footer Placeholder 5"/>
          <p:cNvSpPr>
            <a:spLocks noGrp="1"/>
          </p:cNvSpPr>
          <p:nvPr>
            <p:ph type="ftr" sz="quarter" idx="4"/>
          </p:nvPr>
        </p:nvSpPr>
        <p:spPr/>
        <p:txBody>
          <a:bodyPr/>
          <a:lstStyle/>
          <a:p>
            <a:r>
              <a:rPr lang="en-US"/>
              <a:t>The Capstone ExperienceComputer Science and Engineering</a:t>
            </a:r>
          </a:p>
        </p:txBody>
      </p:sp>
      <p:sp>
        <p:nvSpPr>
          <p:cNvPr id="7" name="Slide Number Placeholder 6"/>
          <p:cNvSpPr>
            <a:spLocks noGrp="1"/>
          </p:cNvSpPr>
          <p:nvPr>
            <p:ph type="sldNum" sz="quarter" idx="5"/>
          </p:nvPr>
        </p:nvSpPr>
        <p:spPr/>
        <p:txBody>
          <a:bodyPr/>
          <a:lstStyle/>
          <a:p>
            <a:fld id="{5FE53F06-FDAB-4A00-BB98-A74B7A151629}" type="slidenum">
              <a:rPr lang="en-US" smtClean="0"/>
              <a:t>4</a:t>
            </a:fld>
            <a:endParaRPr lang="en-US"/>
          </a:p>
        </p:txBody>
      </p:sp>
    </p:spTree>
    <p:extLst>
      <p:ext uri="{BB962C8B-B14F-4D97-AF65-F5344CB8AC3E}">
        <p14:creationId xmlns:p14="http://schemas.microsoft.com/office/powerpoint/2010/main" val="112784147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eaLnBrk="1" hangingPunct="1"/>
            <a:r>
              <a:rPr lang="en-US" sz="1300" dirty="0"/>
              <a:t>Team [Team Name]</a:t>
            </a:r>
          </a:p>
        </p:txBody>
      </p:sp>
      <p:sp>
        <p:nvSpPr>
          <p:cNvPr id="5120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eaLnBrk="1" hangingPunct="1"/>
            <a:r>
              <a:rPr lang="en-US" sz="1300" dirty="0"/>
              <a:t>&lt;&lt;</a:t>
            </a:r>
            <a:r>
              <a:rPr lang="en-US" sz="1300" dirty="0" err="1"/>
              <a:t>PresentationName</a:t>
            </a:r>
            <a:r>
              <a:rPr lang="en-US" sz="1300" dirty="0"/>
              <a:t>&gt;&gt; Presentation [Project Title]</a:t>
            </a:r>
          </a:p>
        </p:txBody>
      </p:sp>
      <p:sp>
        <p:nvSpPr>
          <p:cNvPr id="51204"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eaLnBrk="1" hangingPunct="1"/>
            <a:r>
              <a:rPr lang="en-US" sz="1300"/>
              <a:t>The Capstone ExperienceComputer Science and Engineering</a:t>
            </a:r>
          </a:p>
        </p:txBody>
      </p:sp>
      <p:sp>
        <p:nvSpPr>
          <p:cNvPr id="5120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eaLnBrk="1" hangingPunct="1"/>
            <a:fld id="{F5F811CE-CD7E-4D81-9BCF-E58182075133}" type="slidenum">
              <a:rPr lang="en-US" sz="1300"/>
              <a:pPr eaLnBrk="1" hangingPunct="1"/>
              <a:t>5</a:t>
            </a:fld>
            <a:endParaRPr lang="en-US" sz="1300"/>
          </a:p>
        </p:txBody>
      </p:sp>
      <p:sp>
        <p:nvSpPr>
          <p:cNvPr id="51206" name="Rectangle 2"/>
          <p:cNvSpPr>
            <a:spLocks noGrp="1" noRot="1" noChangeAspect="1" noChangeArrowheads="1" noTextEdit="1"/>
          </p:cNvSpPr>
          <p:nvPr>
            <p:ph type="sldImg"/>
          </p:nvPr>
        </p:nvSpPr>
        <p:spPr>
          <a:ln/>
        </p:spPr>
      </p:sp>
      <p:sp>
        <p:nvSpPr>
          <p:cNvPr id="51207" name="Rectangle 3"/>
          <p:cNvSpPr>
            <a:spLocks noGrp="1" noChangeArrowheads="1"/>
          </p:cNvSpPr>
          <p:nvPr>
            <p:ph type="body" idx="1"/>
          </p:nvPr>
        </p:nvSpPr>
        <p:spPr>
          <a:xfrm>
            <a:off x="913805" y="4343703"/>
            <a:ext cx="5030391" cy="411540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715" eaLnBrk="0" hangingPunct="0">
              <a:defRPr sz="1600">
                <a:solidFill>
                  <a:schemeClr val="tx1"/>
                </a:solidFill>
                <a:latin typeface="Arial" charset="0"/>
              </a:defRPr>
            </a:lvl1pPr>
            <a:lvl2pPr marL="730171" indent="-280835" defTabSz="912715" eaLnBrk="0" hangingPunct="0">
              <a:defRPr sz="1600">
                <a:solidFill>
                  <a:schemeClr val="tx1"/>
                </a:solidFill>
                <a:latin typeface="Arial" charset="0"/>
              </a:defRPr>
            </a:lvl2pPr>
            <a:lvl3pPr marL="1123340" indent="-224668" defTabSz="912715" eaLnBrk="0" hangingPunct="0">
              <a:defRPr sz="1600">
                <a:solidFill>
                  <a:schemeClr val="tx1"/>
                </a:solidFill>
                <a:latin typeface="Arial" charset="0"/>
              </a:defRPr>
            </a:lvl3pPr>
            <a:lvl4pPr marL="1572677" indent="-224668" defTabSz="912715" eaLnBrk="0" hangingPunct="0">
              <a:defRPr sz="1600">
                <a:solidFill>
                  <a:schemeClr val="tx1"/>
                </a:solidFill>
                <a:latin typeface="Arial" charset="0"/>
              </a:defRPr>
            </a:lvl4pPr>
            <a:lvl5pPr marL="2022013" indent="-224668" defTabSz="912715" eaLnBrk="0" hangingPunct="0">
              <a:defRPr sz="1600">
                <a:solidFill>
                  <a:schemeClr val="tx1"/>
                </a:solidFill>
                <a:latin typeface="Arial" charset="0"/>
              </a:defRPr>
            </a:lvl5pPr>
            <a:lvl6pPr marL="2471349" indent="-224668" algn="ctr" defTabSz="912715" eaLnBrk="0" fontAlgn="base" hangingPunct="0">
              <a:spcBef>
                <a:spcPct val="0"/>
              </a:spcBef>
              <a:spcAft>
                <a:spcPct val="0"/>
              </a:spcAft>
              <a:defRPr sz="1600">
                <a:solidFill>
                  <a:schemeClr val="tx1"/>
                </a:solidFill>
                <a:latin typeface="Arial" charset="0"/>
              </a:defRPr>
            </a:lvl6pPr>
            <a:lvl7pPr marL="2920685" indent="-224668" algn="ctr" defTabSz="912715" eaLnBrk="0" fontAlgn="base" hangingPunct="0">
              <a:spcBef>
                <a:spcPct val="0"/>
              </a:spcBef>
              <a:spcAft>
                <a:spcPct val="0"/>
              </a:spcAft>
              <a:defRPr sz="1600">
                <a:solidFill>
                  <a:schemeClr val="tx1"/>
                </a:solidFill>
                <a:latin typeface="Arial" charset="0"/>
              </a:defRPr>
            </a:lvl7pPr>
            <a:lvl8pPr marL="3370021" indent="-224668" algn="ctr" defTabSz="912715" eaLnBrk="0" fontAlgn="base" hangingPunct="0">
              <a:spcBef>
                <a:spcPct val="0"/>
              </a:spcBef>
              <a:spcAft>
                <a:spcPct val="0"/>
              </a:spcAft>
              <a:defRPr sz="1600">
                <a:solidFill>
                  <a:schemeClr val="tx1"/>
                </a:solidFill>
                <a:latin typeface="Arial" charset="0"/>
              </a:defRPr>
            </a:lvl8pPr>
            <a:lvl9pPr marL="3819357" indent="-224668" algn="ctr" defTabSz="912715" eaLnBrk="0" fontAlgn="base" hangingPunct="0">
              <a:spcBef>
                <a:spcPct val="0"/>
              </a:spcBef>
              <a:spcAft>
                <a:spcPct val="0"/>
              </a:spcAft>
              <a:defRPr sz="1600">
                <a:solidFill>
                  <a:schemeClr val="tx1"/>
                </a:solidFill>
                <a:latin typeface="Arial" charset="0"/>
              </a:defRPr>
            </a:lvl9pPr>
          </a:lstStyle>
          <a:p>
            <a:pPr eaLnBrk="1" hangingPunct="1"/>
            <a:r>
              <a:rPr lang="en-US" sz="1300" dirty="0"/>
              <a:t>Team [Team Name]</a:t>
            </a:r>
          </a:p>
        </p:txBody>
      </p:sp>
      <p:sp>
        <p:nvSpPr>
          <p:cNvPr id="1741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715" eaLnBrk="0" hangingPunct="0">
              <a:defRPr sz="1600">
                <a:solidFill>
                  <a:schemeClr val="tx1"/>
                </a:solidFill>
                <a:latin typeface="Arial" charset="0"/>
              </a:defRPr>
            </a:lvl1pPr>
            <a:lvl2pPr marL="730171" indent="-280835" defTabSz="912715" eaLnBrk="0" hangingPunct="0">
              <a:defRPr sz="1600">
                <a:solidFill>
                  <a:schemeClr val="tx1"/>
                </a:solidFill>
                <a:latin typeface="Arial" charset="0"/>
              </a:defRPr>
            </a:lvl2pPr>
            <a:lvl3pPr marL="1123340" indent="-224668" defTabSz="912715" eaLnBrk="0" hangingPunct="0">
              <a:defRPr sz="1600">
                <a:solidFill>
                  <a:schemeClr val="tx1"/>
                </a:solidFill>
                <a:latin typeface="Arial" charset="0"/>
              </a:defRPr>
            </a:lvl3pPr>
            <a:lvl4pPr marL="1572677" indent="-224668" defTabSz="912715" eaLnBrk="0" hangingPunct="0">
              <a:defRPr sz="1600">
                <a:solidFill>
                  <a:schemeClr val="tx1"/>
                </a:solidFill>
                <a:latin typeface="Arial" charset="0"/>
              </a:defRPr>
            </a:lvl4pPr>
            <a:lvl5pPr marL="2022013" indent="-224668" defTabSz="912715" eaLnBrk="0" hangingPunct="0">
              <a:defRPr sz="1600">
                <a:solidFill>
                  <a:schemeClr val="tx1"/>
                </a:solidFill>
                <a:latin typeface="Arial" charset="0"/>
              </a:defRPr>
            </a:lvl5pPr>
            <a:lvl6pPr marL="2471349" indent="-224668" algn="ctr" defTabSz="912715" eaLnBrk="0" fontAlgn="base" hangingPunct="0">
              <a:spcBef>
                <a:spcPct val="0"/>
              </a:spcBef>
              <a:spcAft>
                <a:spcPct val="0"/>
              </a:spcAft>
              <a:defRPr sz="1600">
                <a:solidFill>
                  <a:schemeClr val="tx1"/>
                </a:solidFill>
                <a:latin typeface="Arial" charset="0"/>
              </a:defRPr>
            </a:lvl6pPr>
            <a:lvl7pPr marL="2920685" indent="-224668" algn="ctr" defTabSz="912715" eaLnBrk="0" fontAlgn="base" hangingPunct="0">
              <a:spcBef>
                <a:spcPct val="0"/>
              </a:spcBef>
              <a:spcAft>
                <a:spcPct val="0"/>
              </a:spcAft>
              <a:defRPr sz="1600">
                <a:solidFill>
                  <a:schemeClr val="tx1"/>
                </a:solidFill>
                <a:latin typeface="Arial" charset="0"/>
              </a:defRPr>
            </a:lvl7pPr>
            <a:lvl8pPr marL="3370021" indent="-224668" algn="ctr" defTabSz="912715" eaLnBrk="0" fontAlgn="base" hangingPunct="0">
              <a:spcBef>
                <a:spcPct val="0"/>
              </a:spcBef>
              <a:spcAft>
                <a:spcPct val="0"/>
              </a:spcAft>
              <a:defRPr sz="1600">
                <a:solidFill>
                  <a:schemeClr val="tx1"/>
                </a:solidFill>
                <a:latin typeface="Arial" charset="0"/>
              </a:defRPr>
            </a:lvl8pPr>
            <a:lvl9pPr marL="3819357" indent="-224668" algn="ctr" defTabSz="912715" eaLnBrk="0" fontAlgn="base" hangingPunct="0">
              <a:spcBef>
                <a:spcPct val="0"/>
              </a:spcBef>
              <a:spcAft>
                <a:spcPct val="0"/>
              </a:spcAft>
              <a:defRPr sz="1600">
                <a:solidFill>
                  <a:schemeClr val="tx1"/>
                </a:solidFill>
                <a:latin typeface="Arial" charset="0"/>
              </a:defRPr>
            </a:lvl9pPr>
          </a:lstStyle>
          <a:p>
            <a:pPr eaLnBrk="1" hangingPunct="1"/>
            <a:r>
              <a:rPr lang="en-US" sz="1300" dirty="0"/>
              <a:t>&lt;&lt;</a:t>
            </a:r>
            <a:r>
              <a:rPr lang="en-US" sz="1300" dirty="0" err="1"/>
              <a:t>PresentationName</a:t>
            </a:r>
            <a:r>
              <a:rPr lang="en-US" sz="1300" dirty="0"/>
              <a:t>&gt;&gt; Presentation [Project Title]</a:t>
            </a:r>
          </a:p>
        </p:txBody>
      </p:sp>
      <p:sp>
        <p:nvSpPr>
          <p:cNvPr id="17412"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715" eaLnBrk="0" hangingPunct="0">
              <a:defRPr sz="1600">
                <a:solidFill>
                  <a:schemeClr val="tx1"/>
                </a:solidFill>
                <a:latin typeface="Arial" charset="0"/>
              </a:defRPr>
            </a:lvl1pPr>
            <a:lvl2pPr marL="730171" indent="-280835" defTabSz="912715" eaLnBrk="0" hangingPunct="0">
              <a:defRPr sz="1600">
                <a:solidFill>
                  <a:schemeClr val="tx1"/>
                </a:solidFill>
                <a:latin typeface="Arial" charset="0"/>
              </a:defRPr>
            </a:lvl2pPr>
            <a:lvl3pPr marL="1123340" indent="-224668" defTabSz="912715" eaLnBrk="0" hangingPunct="0">
              <a:defRPr sz="1600">
                <a:solidFill>
                  <a:schemeClr val="tx1"/>
                </a:solidFill>
                <a:latin typeface="Arial" charset="0"/>
              </a:defRPr>
            </a:lvl3pPr>
            <a:lvl4pPr marL="1572677" indent="-224668" defTabSz="912715" eaLnBrk="0" hangingPunct="0">
              <a:defRPr sz="1600">
                <a:solidFill>
                  <a:schemeClr val="tx1"/>
                </a:solidFill>
                <a:latin typeface="Arial" charset="0"/>
              </a:defRPr>
            </a:lvl4pPr>
            <a:lvl5pPr marL="2022013" indent="-224668" defTabSz="912715" eaLnBrk="0" hangingPunct="0">
              <a:defRPr sz="1600">
                <a:solidFill>
                  <a:schemeClr val="tx1"/>
                </a:solidFill>
                <a:latin typeface="Arial" charset="0"/>
              </a:defRPr>
            </a:lvl5pPr>
            <a:lvl6pPr marL="2471349" indent="-224668" algn="ctr" defTabSz="912715" eaLnBrk="0" fontAlgn="base" hangingPunct="0">
              <a:spcBef>
                <a:spcPct val="0"/>
              </a:spcBef>
              <a:spcAft>
                <a:spcPct val="0"/>
              </a:spcAft>
              <a:defRPr sz="1600">
                <a:solidFill>
                  <a:schemeClr val="tx1"/>
                </a:solidFill>
                <a:latin typeface="Arial" charset="0"/>
              </a:defRPr>
            </a:lvl6pPr>
            <a:lvl7pPr marL="2920685" indent="-224668" algn="ctr" defTabSz="912715" eaLnBrk="0" fontAlgn="base" hangingPunct="0">
              <a:spcBef>
                <a:spcPct val="0"/>
              </a:spcBef>
              <a:spcAft>
                <a:spcPct val="0"/>
              </a:spcAft>
              <a:defRPr sz="1600">
                <a:solidFill>
                  <a:schemeClr val="tx1"/>
                </a:solidFill>
                <a:latin typeface="Arial" charset="0"/>
              </a:defRPr>
            </a:lvl7pPr>
            <a:lvl8pPr marL="3370021" indent="-224668" algn="ctr" defTabSz="912715" eaLnBrk="0" fontAlgn="base" hangingPunct="0">
              <a:spcBef>
                <a:spcPct val="0"/>
              </a:spcBef>
              <a:spcAft>
                <a:spcPct val="0"/>
              </a:spcAft>
              <a:defRPr sz="1600">
                <a:solidFill>
                  <a:schemeClr val="tx1"/>
                </a:solidFill>
                <a:latin typeface="Arial" charset="0"/>
              </a:defRPr>
            </a:lvl8pPr>
            <a:lvl9pPr marL="3819357" indent="-224668" algn="ctr" defTabSz="912715" eaLnBrk="0" fontAlgn="base" hangingPunct="0">
              <a:spcBef>
                <a:spcPct val="0"/>
              </a:spcBef>
              <a:spcAft>
                <a:spcPct val="0"/>
              </a:spcAft>
              <a:defRPr sz="1600">
                <a:solidFill>
                  <a:schemeClr val="tx1"/>
                </a:solidFill>
                <a:latin typeface="Arial" charset="0"/>
              </a:defRPr>
            </a:lvl9pPr>
          </a:lstStyle>
          <a:p>
            <a:pPr eaLnBrk="1" hangingPunct="1"/>
            <a:r>
              <a:rPr lang="en-US" sz="1300"/>
              <a:t>The Capstone ExperienceComputer Science and Engineering</a:t>
            </a:r>
          </a:p>
        </p:txBody>
      </p:sp>
      <p:sp>
        <p:nvSpPr>
          <p:cNvPr id="1741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715" eaLnBrk="0" hangingPunct="0">
              <a:defRPr sz="1600">
                <a:solidFill>
                  <a:schemeClr val="tx1"/>
                </a:solidFill>
                <a:latin typeface="Arial" charset="0"/>
              </a:defRPr>
            </a:lvl1pPr>
            <a:lvl2pPr marL="730171" indent="-280835" defTabSz="912715" eaLnBrk="0" hangingPunct="0">
              <a:defRPr sz="1600">
                <a:solidFill>
                  <a:schemeClr val="tx1"/>
                </a:solidFill>
                <a:latin typeface="Arial" charset="0"/>
              </a:defRPr>
            </a:lvl2pPr>
            <a:lvl3pPr marL="1123340" indent="-224668" defTabSz="912715" eaLnBrk="0" hangingPunct="0">
              <a:defRPr sz="1600">
                <a:solidFill>
                  <a:schemeClr val="tx1"/>
                </a:solidFill>
                <a:latin typeface="Arial" charset="0"/>
              </a:defRPr>
            </a:lvl3pPr>
            <a:lvl4pPr marL="1572677" indent="-224668" defTabSz="912715" eaLnBrk="0" hangingPunct="0">
              <a:defRPr sz="1600">
                <a:solidFill>
                  <a:schemeClr val="tx1"/>
                </a:solidFill>
                <a:latin typeface="Arial" charset="0"/>
              </a:defRPr>
            </a:lvl4pPr>
            <a:lvl5pPr marL="2022013" indent="-224668" defTabSz="912715" eaLnBrk="0" hangingPunct="0">
              <a:defRPr sz="1600">
                <a:solidFill>
                  <a:schemeClr val="tx1"/>
                </a:solidFill>
                <a:latin typeface="Arial" charset="0"/>
              </a:defRPr>
            </a:lvl5pPr>
            <a:lvl6pPr marL="2471349" indent="-224668" algn="ctr" defTabSz="912715" eaLnBrk="0" fontAlgn="base" hangingPunct="0">
              <a:spcBef>
                <a:spcPct val="0"/>
              </a:spcBef>
              <a:spcAft>
                <a:spcPct val="0"/>
              </a:spcAft>
              <a:defRPr sz="1600">
                <a:solidFill>
                  <a:schemeClr val="tx1"/>
                </a:solidFill>
                <a:latin typeface="Arial" charset="0"/>
              </a:defRPr>
            </a:lvl6pPr>
            <a:lvl7pPr marL="2920685" indent="-224668" algn="ctr" defTabSz="912715" eaLnBrk="0" fontAlgn="base" hangingPunct="0">
              <a:spcBef>
                <a:spcPct val="0"/>
              </a:spcBef>
              <a:spcAft>
                <a:spcPct val="0"/>
              </a:spcAft>
              <a:defRPr sz="1600">
                <a:solidFill>
                  <a:schemeClr val="tx1"/>
                </a:solidFill>
                <a:latin typeface="Arial" charset="0"/>
              </a:defRPr>
            </a:lvl7pPr>
            <a:lvl8pPr marL="3370021" indent="-224668" algn="ctr" defTabSz="912715" eaLnBrk="0" fontAlgn="base" hangingPunct="0">
              <a:spcBef>
                <a:spcPct val="0"/>
              </a:spcBef>
              <a:spcAft>
                <a:spcPct val="0"/>
              </a:spcAft>
              <a:defRPr sz="1600">
                <a:solidFill>
                  <a:schemeClr val="tx1"/>
                </a:solidFill>
                <a:latin typeface="Arial" charset="0"/>
              </a:defRPr>
            </a:lvl8pPr>
            <a:lvl9pPr marL="3819357" indent="-224668" algn="ctr" defTabSz="912715" eaLnBrk="0" fontAlgn="base" hangingPunct="0">
              <a:spcBef>
                <a:spcPct val="0"/>
              </a:spcBef>
              <a:spcAft>
                <a:spcPct val="0"/>
              </a:spcAft>
              <a:defRPr sz="1600">
                <a:solidFill>
                  <a:schemeClr val="tx1"/>
                </a:solidFill>
                <a:latin typeface="Arial" charset="0"/>
              </a:defRPr>
            </a:lvl9pPr>
          </a:lstStyle>
          <a:p>
            <a:pPr eaLnBrk="1" hangingPunct="1"/>
            <a:fld id="{278B8FAB-88DE-433B-8C16-378C226CECEE}" type="slidenum">
              <a:rPr lang="en-US" sz="1300"/>
              <a:pPr eaLnBrk="1" hangingPunct="1"/>
              <a:t>7</a:t>
            </a:fld>
            <a:endParaRPr lang="en-US" sz="1300"/>
          </a:p>
        </p:txBody>
      </p:sp>
      <p:sp>
        <p:nvSpPr>
          <p:cNvPr id="17414" name="Rectangle 2"/>
          <p:cNvSpPr>
            <a:spLocks noGrp="1" noRot="1" noChangeAspect="1" noChangeArrowheads="1" noTextEdit="1"/>
          </p:cNvSpPr>
          <p:nvPr>
            <p:ph type="sldImg"/>
          </p:nvPr>
        </p:nvSpPr>
        <p:spPr>
          <a:ln/>
        </p:spPr>
      </p:sp>
      <p:sp>
        <p:nvSpPr>
          <p:cNvPr id="1741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p>
        </p:txBody>
      </p:sp>
    </p:spTree>
    <p:extLst>
      <p:ext uri="{BB962C8B-B14F-4D97-AF65-F5344CB8AC3E}">
        <p14:creationId xmlns:p14="http://schemas.microsoft.com/office/powerpoint/2010/main" val="126416112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hdr" sz="quarter"/>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defTabSz="911225">
              <a:defRPr>
                <a:solidFill>
                  <a:schemeClr val="tx1"/>
                </a:solidFill>
                <a:latin typeface="Calibri" pitchFamily="34" charset="0"/>
              </a:defRPr>
            </a:lvl1pPr>
            <a:lvl2pPr marL="742950" indent="-285750" defTabSz="911225">
              <a:defRPr>
                <a:solidFill>
                  <a:schemeClr val="tx1"/>
                </a:solidFill>
                <a:latin typeface="Calibri" pitchFamily="34" charset="0"/>
              </a:defRPr>
            </a:lvl2pPr>
            <a:lvl3pPr marL="1143000" indent="-228600" defTabSz="911225">
              <a:defRPr>
                <a:solidFill>
                  <a:schemeClr val="tx1"/>
                </a:solidFill>
                <a:latin typeface="Calibri" pitchFamily="34" charset="0"/>
              </a:defRPr>
            </a:lvl3pPr>
            <a:lvl4pPr marL="1600200" indent="-228600" defTabSz="911225">
              <a:defRPr>
                <a:solidFill>
                  <a:schemeClr val="tx1"/>
                </a:solidFill>
                <a:latin typeface="Calibri" pitchFamily="34" charset="0"/>
              </a:defRPr>
            </a:lvl4pPr>
            <a:lvl5pPr marL="2057400" indent="-228600" defTabSz="911225">
              <a:defRPr>
                <a:solidFill>
                  <a:schemeClr val="tx1"/>
                </a:solidFill>
                <a:latin typeface="Calibri" pitchFamily="34" charset="0"/>
              </a:defRPr>
            </a:lvl5pPr>
            <a:lvl6pPr marL="2514600" indent="-228600" defTabSz="911225" fontAlgn="base">
              <a:spcBef>
                <a:spcPct val="0"/>
              </a:spcBef>
              <a:spcAft>
                <a:spcPct val="0"/>
              </a:spcAft>
              <a:defRPr>
                <a:solidFill>
                  <a:schemeClr val="tx1"/>
                </a:solidFill>
                <a:latin typeface="Calibri" pitchFamily="34" charset="0"/>
              </a:defRPr>
            </a:lvl6pPr>
            <a:lvl7pPr marL="2971800" indent="-228600" defTabSz="911225" fontAlgn="base">
              <a:spcBef>
                <a:spcPct val="0"/>
              </a:spcBef>
              <a:spcAft>
                <a:spcPct val="0"/>
              </a:spcAft>
              <a:defRPr>
                <a:solidFill>
                  <a:schemeClr val="tx1"/>
                </a:solidFill>
                <a:latin typeface="Calibri" pitchFamily="34" charset="0"/>
              </a:defRPr>
            </a:lvl7pPr>
            <a:lvl8pPr marL="3429000" indent="-228600" defTabSz="911225" fontAlgn="base">
              <a:spcBef>
                <a:spcPct val="0"/>
              </a:spcBef>
              <a:spcAft>
                <a:spcPct val="0"/>
              </a:spcAft>
              <a:defRPr>
                <a:solidFill>
                  <a:schemeClr val="tx1"/>
                </a:solidFill>
                <a:latin typeface="Calibri" pitchFamily="34" charset="0"/>
              </a:defRPr>
            </a:lvl8pPr>
            <a:lvl9pPr marL="3886200" indent="-228600" defTabSz="911225"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r>
              <a:rPr lang="en-US" sz="1300">
                <a:latin typeface="Arial" charset="0"/>
              </a:rPr>
              <a:t>Team &lt;Company Name&gt;</a:t>
            </a:r>
          </a:p>
        </p:txBody>
      </p:sp>
      <p:sp>
        <p:nvSpPr>
          <p:cNvPr id="23555" name="Rectangle 3"/>
          <p:cNvSpPr>
            <a:spLocks noGrp="1" noChangeArrowheads="1"/>
          </p:cNvSpPr>
          <p:nvPr>
            <p:ph type="dt" sz="quarter" idx="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defTabSz="911225">
              <a:defRPr>
                <a:solidFill>
                  <a:schemeClr val="tx1"/>
                </a:solidFill>
                <a:latin typeface="Calibri" pitchFamily="34" charset="0"/>
              </a:defRPr>
            </a:lvl1pPr>
            <a:lvl2pPr marL="742950" indent="-285750" defTabSz="911225">
              <a:defRPr>
                <a:solidFill>
                  <a:schemeClr val="tx1"/>
                </a:solidFill>
                <a:latin typeface="Calibri" pitchFamily="34" charset="0"/>
              </a:defRPr>
            </a:lvl2pPr>
            <a:lvl3pPr marL="1143000" indent="-228600" defTabSz="911225">
              <a:defRPr>
                <a:solidFill>
                  <a:schemeClr val="tx1"/>
                </a:solidFill>
                <a:latin typeface="Calibri" pitchFamily="34" charset="0"/>
              </a:defRPr>
            </a:lvl3pPr>
            <a:lvl4pPr marL="1600200" indent="-228600" defTabSz="911225">
              <a:defRPr>
                <a:solidFill>
                  <a:schemeClr val="tx1"/>
                </a:solidFill>
                <a:latin typeface="Calibri" pitchFamily="34" charset="0"/>
              </a:defRPr>
            </a:lvl4pPr>
            <a:lvl5pPr marL="2057400" indent="-228600" defTabSz="911225">
              <a:defRPr>
                <a:solidFill>
                  <a:schemeClr val="tx1"/>
                </a:solidFill>
                <a:latin typeface="Calibri" pitchFamily="34" charset="0"/>
              </a:defRPr>
            </a:lvl5pPr>
            <a:lvl6pPr marL="2514600" indent="-228600" defTabSz="911225" fontAlgn="base">
              <a:spcBef>
                <a:spcPct val="0"/>
              </a:spcBef>
              <a:spcAft>
                <a:spcPct val="0"/>
              </a:spcAft>
              <a:defRPr>
                <a:solidFill>
                  <a:schemeClr val="tx1"/>
                </a:solidFill>
                <a:latin typeface="Calibri" pitchFamily="34" charset="0"/>
              </a:defRPr>
            </a:lvl6pPr>
            <a:lvl7pPr marL="2971800" indent="-228600" defTabSz="911225" fontAlgn="base">
              <a:spcBef>
                <a:spcPct val="0"/>
              </a:spcBef>
              <a:spcAft>
                <a:spcPct val="0"/>
              </a:spcAft>
              <a:defRPr>
                <a:solidFill>
                  <a:schemeClr val="tx1"/>
                </a:solidFill>
                <a:latin typeface="Calibri" pitchFamily="34" charset="0"/>
              </a:defRPr>
            </a:lvl7pPr>
            <a:lvl8pPr marL="3429000" indent="-228600" defTabSz="911225" fontAlgn="base">
              <a:spcBef>
                <a:spcPct val="0"/>
              </a:spcBef>
              <a:spcAft>
                <a:spcPct val="0"/>
              </a:spcAft>
              <a:defRPr>
                <a:solidFill>
                  <a:schemeClr val="tx1"/>
                </a:solidFill>
                <a:latin typeface="Calibri" pitchFamily="34" charset="0"/>
              </a:defRPr>
            </a:lvl8pPr>
            <a:lvl9pPr marL="3886200" indent="-228600" defTabSz="911225"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r>
              <a:rPr lang="en-US" sz="1300">
                <a:latin typeface="Arial" charset="0"/>
              </a:rPr>
              <a:t>Beta Presentation &lt;Project Title&gt;</a:t>
            </a:r>
          </a:p>
        </p:txBody>
      </p:sp>
      <p:sp>
        <p:nvSpPr>
          <p:cNvPr id="23556" name="Rectangle 6"/>
          <p:cNvSpPr>
            <a:spLocks noGrp="1" noChangeArrowheads="1"/>
          </p:cNvSpPr>
          <p:nvPr>
            <p:ph type="ftr" sz="quarter" idx="4"/>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defTabSz="911225">
              <a:defRPr>
                <a:solidFill>
                  <a:schemeClr val="tx1"/>
                </a:solidFill>
                <a:latin typeface="Calibri" pitchFamily="34" charset="0"/>
              </a:defRPr>
            </a:lvl1pPr>
            <a:lvl2pPr marL="742950" indent="-285750" defTabSz="911225">
              <a:defRPr>
                <a:solidFill>
                  <a:schemeClr val="tx1"/>
                </a:solidFill>
                <a:latin typeface="Calibri" pitchFamily="34" charset="0"/>
              </a:defRPr>
            </a:lvl2pPr>
            <a:lvl3pPr marL="1143000" indent="-228600" defTabSz="911225">
              <a:defRPr>
                <a:solidFill>
                  <a:schemeClr val="tx1"/>
                </a:solidFill>
                <a:latin typeface="Calibri" pitchFamily="34" charset="0"/>
              </a:defRPr>
            </a:lvl3pPr>
            <a:lvl4pPr marL="1600200" indent="-228600" defTabSz="911225">
              <a:defRPr>
                <a:solidFill>
                  <a:schemeClr val="tx1"/>
                </a:solidFill>
                <a:latin typeface="Calibri" pitchFamily="34" charset="0"/>
              </a:defRPr>
            </a:lvl4pPr>
            <a:lvl5pPr marL="2057400" indent="-228600" defTabSz="911225">
              <a:defRPr>
                <a:solidFill>
                  <a:schemeClr val="tx1"/>
                </a:solidFill>
                <a:latin typeface="Calibri" pitchFamily="34" charset="0"/>
              </a:defRPr>
            </a:lvl5pPr>
            <a:lvl6pPr marL="2514600" indent="-228600" defTabSz="911225" fontAlgn="base">
              <a:spcBef>
                <a:spcPct val="0"/>
              </a:spcBef>
              <a:spcAft>
                <a:spcPct val="0"/>
              </a:spcAft>
              <a:defRPr>
                <a:solidFill>
                  <a:schemeClr val="tx1"/>
                </a:solidFill>
                <a:latin typeface="Calibri" pitchFamily="34" charset="0"/>
              </a:defRPr>
            </a:lvl6pPr>
            <a:lvl7pPr marL="2971800" indent="-228600" defTabSz="911225" fontAlgn="base">
              <a:spcBef>
                <a:spcPct val="0"/>
              </a:spcBef>
              <a:spcAft>
                <a:spcPct val="0"/>
              </a:spcAft>
              <a:defRPr>
                <a:solidFill>
                  <a:schemeClr val="tx1"/>
                </a:solidFill>
                <a:latin typeface="Calibri" pitchFamily="34" charset="0"/>
              </a:defRPr>
            </a:lvl7pPr>
            <a:lvl8pPr marL="3429000" indent="-228600" defTabSz="911225" fontAlgn="base">
              <a:spcBef>
                <a:spcPct val="0"/>
              </a:spcBef>
              <a:spcAft>
                <a:spcPct val="0"/>
              </a:spcAft>
              <a:defRPr>
                <a:solidFill>
                  <a:schemeClr val="tx1"/>
                </a:solidFill>
                <a:latin typeface="Calibri" pitchFamily="34" charset="0"/>
              </a:defRPr>
            </a:lvl8pPr>
            <a:lvl9pPr marL="3886200" indent="-228600" defTabSz="911225"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r>
              <a:rPr lang="en-US" sz="1300">
                <a:latin typeface="Arial" charset="0"/>
              </a:rPr>
              <a:t>The Capstone ExperienceComputer Science and Engineering</a:t>
            </a:r>
          </a:p>
        </p:txBody>
      </p:sp>
      <p:sp>
        <p:nvSpPr>
          <p:cNvPr id="23557" name="Rectangle 7"/>
          <p:cNvSpPr>
            <a:spLocks noGrp="1" noChangeArrowheads="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defTabSz="911225">
              <a:defRPr>
                <a:solidFill>
                  <a:schemeClr val="tx1"/>
                </a:solidFill>
                <a:latin typeface="Calibri" pitchFamily="34" charset="0"/>
              </a:defRPr>
            </a:lvl1pPr>
            <a:lvl2pPr marL="742950" indent="-285750" defTabSz="911225">
              <a:defRPr>
                <a:solidFill>
                  <a:schemeClr val="tx1"/>
                </a:solidFill>
                <a:latin typeface="Calibri" pitchFamily="34" charset="0"/>
              </a:defRPr>
            </a:lvl2pPr>
            <a:lvl3pPr marL="1143000" indent="-228600" defTabSz="911225">
              <a:defRPr>
                <a:solidFill>
                  <a:schemeClr val="tx1"/>
                </a:solidFill>
                <a:latin typeface="Calibri" pitchFamily="34" charset="0"/>
              </a:defRPr>
            </a:lvl3pPr>
            <a:lvl4pPr marL="1600200" indent="-228600" defTabSz="911225">
              <a:defRPr>
                <a:solidFill>
                  <a:schemeClr val="tx1"/>
                </a:solidFill>
                <a:latin typeface="Calibri" pitchFamily="34" charset="0"/>
              </a:defRPr>
            </a:lvl4pPr>
            <a:lvl5pPr marL="2057400" indent="-228600" defTabSz="911225">
              <a:defRPr>
                <a:solidFill>
                  <a:schemeClr val="tx1"/>
                </a:solidFill>
                <a:latin typeface="Calibri" pitchFamily="34" charset="0"/>
              </a:defRPr>
            </a:lvl5pPr>
            <a:lvl6pPr marL="2514600" indent="-228600" defTabSz="911225" fontAlgn="base">
              <a:spcBef>
                <a:spcPct val="0"/>
              </a:spcBef>
              <a:spcAft>
                <a:spcPct val="0"/>
              </a:spcAft>
              <a:defRPr>
                <a:solidFill>
                  <a:schemeClr val="tx1"/>
                </a:solidFill>
                <a:latin typeface="Calibri" pitchFamily="34" charset="0"/>
              </a:defRPr>
            </a:lvl6pPr>
            <a:lvl7pPr marL="2971800" indent="-228600" defTabSz="911225" fontAlgn="base">
              <a:spcBef>
                <a:spcPct val="0"/>
              </a:spcBef>
              <a:spcAft>
                <a:spcPct val="0"/>
              </a:spcAft>
              <a:defRPr>
                <a:solidFill>
                  <a:schemeClr val="tx1"/>
                </a:solidFill>
                <a:latin typeface="Calibri" pitchFamily="34" charset="0"/>
              </a:defRPr>
            </a:lvl7pPr>
            <a:lvl8pPr marL="3429000" indent="-228600" defTabSz="911225" fontAlgn="base">
              <a:spcBef>
                <a:spcPct val="0"/>
              </a:spcBef>
              <a:spcAft>
                <a:spcPct val="0"/>
              </a:spcAft>
              <a:defRPr>
                <a:solidFill>
                  <a:schemeClr val="tx1"/>
                </a:solidFill>
                <a:latin typeface="Calibri" pitchFamily="34" charset="0"/>
              </a:defRPr>
            </a:lvl8pPr>
            <a:lvl9pPr marL="3886200" indent="-228600" defTabSz="911225"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48C13B84-27CD-4B27-B895-A516C137ED74}" type="slidenum">
              <a:rPr lang="en-US" sz="1300" smtClean="0">
                <a:latin typeface="Arial" charset="0"/>
              </a:rPr>
              <a:pPr fontAlgn="base">
                <a:spcBef>
                  <a:spcPct val="0"/>
                </a:spcBef>
                <a:spcAft>
                  <a:spcPct val="0"/>
                </a:spcAft>
                <a:defRPr/>
              </a:pPr>
              <a:t>12</a:t>
            </a:fld>
            <a:endParaRPr lang="en-US" sz="1300">
              <a:latin typeface="Arial" charset="0"/>
            </a:endParaRPr>
          </a:p>
        </p:txBody>
      </p:sp>
      <p:sp>
        <p:nvSpPr>
          <p:cNvPr id="24582"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4583"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p>
        </p:txBody>
      </p:sp>
    </p:spTree>
    <p:extLst>
      <p:ext uri="{BB962C8B-B14F-4D97-AF65-F5344CB8AC3E}">
        <p14:creationId xmlns:p14="http://schemas.microsoft.com/office/powerpoint/2010/main" val="242368629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715" eaLnBrk="0" hangingPunct="0">
              <a:defRPr sz="1600">
                <a:solidFill>
                  <a:schemeClr val="tx1"/>
                </a:solidFill>
                <a:latin typeface="Arial" charset="0"/>
              </a:defRPr>
            </a:lvl1pPr>
            <a:lvl2pPr marL="730171" indent="-280835" defTabSz="912715" eaLnBrk="0" hangingPunct="0">
              <a:defRPr sz="1600">
                <a:solidFill>
                  <a:schemeClr val="tx1"/>
                </a:solidFill>
                <a:latin typeface="Arial" charset="0"/>
              </a:defRPr>
            </a:lvl2pPr>
            <a:lvl3pPr marL="1123340" indent="-224668" defTabSz="912715" eaLnBrk="0" hangingPunct="0">
              <a:defRPr sz="1600">
                <a:solidFill>
                  <a:schemeClr val="tx1"/>
                </a:solidFill>
                <a:latin typeface="Arial" charset="0"/>
              </a:defRPr>
            </a:lvl3pPr>
            <a:lvl4pPr marL="1572677" indent="-224668" defTabSz="912715" eaLnBrk="0" hangingPunct="0">
              <a:defRPr sz="1600">
                <a:solidFill>
                  <a:schemeClr val="tx1"/>
                </a:solidFill>
                <a:latin typeface="Arial" charset="0"/>
              </a:defRPr>
            </a:lvl4pPr>
            <a:lvl5pPr marL="2022013" indent="-224668" defTabSz="912715" eaLnBrk="0" hangingPunct="0">
              <a:defRPr sz="1600">
                <a:solidFill>
                  <a:schemeClr val="tx1"/>
                </a:solidFill>
                <a:latin typeface="Arial" charset="0"/>
              </a:defRPr>
            </a:lvl5pPr>
            <a:lvl6pPr marL="2471349" indent="-224668" algn="ctr" defTabSz="912715" eaLnBrk="0" fontAlgn="base" hangingPunct="0">
              <a:spcBef>
                <a:spcPct val="0"/>
              </a:spcBef>
              <a:spcAft>
                <a:spcPct val="0"/>
              </a:spcAft>
              <a:defRPr sz="1600">
                <a:solidFill>
                  <a:schemeClr val="tx1"/>
                </a:solidFill>
                <a:latin typeface="Arial" charset="0"/>
              </a:defRPr>
            </a:lvl6pPr>
            <a:lvl7pPr marL="2920685" indent="-224668" algn="ctr" defTabSz="912715" eaLnBrk="0" fontAlgn="base" hangingPunct="0">
              <a:spcBef>
                <a:spcPct val="0"/>
              </a:spcBef>
              <a:spcAft>
                <a:spcPct val="0"/>
              </a:spcAft>
              <a:defRPr sz="1600">
                <a:solidFill>
                  <a:schemeClr val="tx1"/>
                </a:solidFill>
                <a:latin typeface="Arial" charset="0"/>
              </a:defRPr>
            </a:lvl7pPr>
            <a:lvl8pPr marL="3370021" indent="-224668" algn="ctr" defTabSz="912715" eaLnBrk="0" fontAlgn="base" hangingPunct="0">
              <a:spcBef>
                <a:spcPct val="0"/>
              </a:spcBef>
              <a:spcAft>
                <a:spcPct val="0"/>
              </a:spcAft>
              <a:defRPr sz="1600">
                <a:solidFill>
                  <a:schemeClr val="tx1"/>
                </a:solidFill>
                <a:latin typeface="Arial" charset="0"/>
              </a:defRPr>
            </a:lvl8pPr>
            <a:lvl9pPr marL="3819357" indent="-224668" algn="ctr" defTabSz="912715" eaLnBrk="0" fontAlgn="base" hangingPunct="0">
              <a:spcBef>
                <a:spcPct val="0"/>
              </a:spcBef>
              <a:spcAft>
                <a:spcPct val="0"/>
              </a:spcAft>
              <a:defRPr sz="1600">
                <a:solidFill>
                  <a:schemeClr val="tx1"/>
                </a:solidFill>
                <a:latin typeface="Arial" charset="0"/>
              </a:defRPr>
            </a:lvl9pPr>
          </a:lstStyle>
          <a:p>
            <a:pPr eaLnBrk="1" hangingPunct="1"/>
            <a:r>
              <a:rPr lang="en-US" sz="1300"/>
              <a:t>CSE 498, Collaborative Design</a:t>
            </a:r>
          </a:p>
        </p:txBody>
      </p:sp>
      <p:sp>
        <p:nvSpPr>
          <p:cNvPr id="2048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715" eaLnBrk="0" hangingPunct="0">
              <a:defRPr sz="1600">
                <a:solidFill>
                  <a:schemeClr val="tx1"/>
                </a:solidFill>
                <a:latin typeface="Arial" charset="0"/>
              </a:defRPr>
            </a:lvl1pPr>
            <a:lvl2pPr marL="730171" indent="-280835" defTabSz="912715" eaLnBrk="0" hangingPunct="0">
              <a:defRPr sz="1600">
                <a:solidFill>
                  <a:schemeClr val="tx1"/>
                </a:solidFill>
                <a:latin typeface="Arial" charset="0"/>
              </a:defRPr>
            </a:lvl2pPr>
            <a:lvl3pPr marL="1123340" indent="-224668" defTabSz="912715" eaLnBrk="0" hangingPunct="0">
              <a:defRPr sz="1600">
                <a:solidFill>
                  <a:schemeClr val="tx1"/>
                </a:solidFill>
                <a:latin typeface="Arial" charset="0"/>
              </a:defRPr>
            </a:lvl3pPr>
            <a:lvl4pPr marL="1572677" indent="-224668" defTabSz="912715" eaLnBrk="0" hangingPunct="0">
              <a:defRPr sz="1600">
                <a:solidFill>
                  <a:schemeClr val="tx1"/>
                </a:solidFill>
                <a:latin typeface="Arial" charset="0"/>
              </a:defRPr>
            </a:lvl4pPr>
            <a:lvl5pPr marL="2022013" indent="-224668" defTabSz="912715" eaLnBrk="0" hangingPunct="0">
              <a:defRPr sz="1600">
                <a:solidFill>
                  <a:schemeClr val="tx1"/>
                </a:solidFill>
                <a:latin typeface="Arial" charset="0"/>
              </a:defRPr>
            </a:lvl5pPr>
            <a:lvl6pPr marL="2471349" indent="-224668" algn="ctr" defTabSz="912715" eaLnBrk="0" fontAlgn="base" hangingPunct="0">
              <a:spcBef>
                <a:spcPct val="0"/>
              </a:spcBef>
              <a:spcAft>
                <a:spcPct val="0"/>
              </a:spcAft>
              <a:defRPr sz="1600">
                <a:solidFill>
                  <a:schemeClr val="tx1"/>
                </a:solidFill>
                <a:latin typeface="Arial" charset="0"/>
              </a:defRPr>
            </a:lvl6pPr>
            <a:lvl7pPr marL="2920685" indent="-224668" algn="ctr" defTabSz="912715" eaLnBrk="0" fontAlgn="base" hangingPunct="0">
              <a:spcBef>
                <a:spcPct val="0"/>
              </a:spcBef>
              <a:spcAft>
                <a:spcPct val="0"/>
              </a:spcAft>
              <a:defRPr sz="1600">
                <a:solidFill>
                  <a:schemeClr val="tx1"/>
                </a:solidFill>
                <a:latin typeface="Arial" charset="0"/>
              </a:defRPr>
            </a:lvl7pPr>
            <a:lvl8pPr marL="3370021" indent="-224668" algn="ctr" defTabSz="912715" eaLnBrk="0" fontAlgn="base" hangingPunct="0">
              <a:spcBef>
                <a:spcPct val="0"/>
              </a:spcBef>
              <a:spcAft>
                <a:spcPct val="0"/>
              </a:spcAft>
              <a:defRPr sz="1600">
                <a:solidFill>
                  <a:schemeClr val="tx1"/>
                </a:solidFill>
                <a:latin typeface="Arial" charset="0"/>
              </a:defRPr>
            </a:lvl8pPr>
            <a:lvl9pPr marL="3819357" indent="-224668" algn="ctr" defTabSz="912715" eaLnBrk="0" fontAlgn="base" hangingPunct="0">
              <a:spcBef>
                <a:spcPct val="0"/>
              </a:spcBef>
              <a:spcAft>
                <a:spcPct val="0"/>
              </a:spcAft>
              <a:defRPr sz="1600">
                <a:solidFill>
                  <a:schemeClr val="tx1"/>
                </a:solidFill>
                <a:latin typeface="Arial" charset="0"/>
              </a:defRPr>
            </a:lvl9pPr>
          </a:lstStyle>
          <a:p>
            <a:pPr eaLnBrk="1" hangingPunct="1"/>
            <a:r>
              <a:rPr lang="en-US" sz="1300"/>
              <a:t>Teams:  Technical Specification / Schedule</a:t>
            </a:r>
          </a:p>
        </p:txBody>
      </p:sp>
      <p:sp>
        <p:nvSpPr>
          <p:cNvPr id="20484"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715" eaLnBrk="0" hangingPunct="0">
              <a:defRPr sz="1600">
                <a:solidFill>
                  <a:schemeClr val="tx1"/>
                </a:solidFill>
                <a:latin typeface="Arial" charset="0"/>
              </a:defRPr>
            </a:lvl1pPr>
            <a:lvl2pPr marL="730171" indent="-280835" defTabSz="912715" eaLnBrk="0" hangingPunct="0">
              <a:defRPr sz="1600">
                <a:solidFill>
                  <a:schemeClr val="tx1"/>
                </a:solidFill>
                <a:latin typeface="Arial" charset="0"/>
              </a:defRPr>
            </a:lvl2pPr>
            <a:lvl3pPr marL="1123340" indent="-224668" defTabSz="912715" eaLnBrk="0" hangingPunct="0">
              <a:defRPr sz="1600">
                <a:solidFill>
                  <a:schemeClr val="tx1"/>
                </a:solidFill>
                <a:latin typeface="Arial" charset="0"/>
              </a:defRPr>
            </a:lvl3pPr>
            <a:lvl4pPr marL="1572677" indent="-224668" defTabSz="912715" eaLnBrk="0" hangingPunct="0">
              <a:defRPr sz="1600">
                <a:solidFill>
                  <a:schemeClr val="tx1"/>
                </a:solidFill>
                <a:latin typeface="Arial" charset="0"/>
              </a:defRPr>
            </a:lvl4pPr>
            <a:lvl5pPr marL="2022013" indent="-224668" defTabSz="912715" eaLnBrk="0" hangingPunct="0">
              <a:defRPr sz="1600">
                <a:solidFill>
                  <a:schemeClr val="tx1"/>
                </a:solidFill>
                <a:latin typeface="Arial" charset="0"/>
              </a:defRPr>
            </a:lvl5pPr>
            <a:lvl6pPr marL="2471349" indent="-224668" algn="ctr" defTabSz="912715" eaLnBrk="0" fontAlgn="base" hangingPunct="0">
              <a:spcBef>
                <a:spcPct val="0"/>
              </a:spcBef>
              <a:spcAft>
                <a:spcPct val="0"/>
              </a:spcAft>
              <a:defRPr sz="1600">
                <a:solidFill>
                  <a:schemeClr val="tx1"/>
                </a:solidFill>
                <a:latin typeface="Arial" charset="0"/>
              </a:defRPr>
            </a:lvl6pPr>
            <a:lvl7pPr marL="2920685" indent="-224668" algn="ctr" defTabSz="912715" eaLnBrk="0" fontAlgn="base" hangingPunct="0">
              <a:spcBef>
                <a:spcPct val="0"/>
              </a:spcBef>
              <a:spcAft>
                <a:spcPct val="0"/>
              </a:spcAft>
              <a:defRPr sz="1600">
                <a:solidFill>
                  <a:schemeClr val="tx1"/>
                </a:solidFill>
                <a:latin typeface="Arial" charset="0"/>
              </a:defRPr>
            </a:lvl7pPr>
            <a:lvl8pPr marL="3370021" indent="-224668" algn="ctr" defTabSz="912715" eaLnBrk="0" fontAlgn="base" hangingPunct="0">
              <a:spcBef>
                <a:spcPct val="0"/>
              </a:spcBef>
              <a:spcAft>
                <a:spcPct val="0"/>
              </a:spcAft>
              <a:defRPr sz="1600">
                <a:solidFill>
                  <a:schemeClr val="tx1"/>
                </a:solidFill>
                <a:latin typeface="Arial" charset="0"/>
              </a:defRPr>
            </a:lvl8pPr>
            <a:lvl9pPr marL="3819357" indent="-224668" algn="ctr" defTabSz="912715" eaLnBrk="0" fontAlgn="base" hangingPunct="0">
              <a:spcBef>
                <a:spcPct val="0"/>
              </a:spcBef>
              <a:spcAft>
                <a:spcPct val="0"/>
              </a:spcAft>
              <a:defRPr sz="1600">
                <a:solidFill>
                  <a:schemeClr val="tx1"/>
                </a:solidFill>
                <a:latin typeface="Arial" charset="0"/>
              </a:defRPr>
            </a:lvl9pPr>
          </a:lstStyle>
          <a:p>
            <a:pPr eaLnBrk="1" hangingPunct="1"/>
            <a:r>
              <a:rPr lang="en-US" sz="1300"/>
              <a:t>Wayne Dyksen &amp; Brian Loomis</a:t>
            </a:r>
          </a:p>
        </p:txBody>
      </p:sp>
      <p:sp>
        <p:nvSpPr>
          <p:cNvPr id="2048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715" eaLnBrk="0" hangingPunct="0">
              <a:defRPr sz="1600">
                <a:solidFill>
                  <a:schemeClr val="tx1"/>
                </a:solidFill>
                <a:latin typeface="Arial" charset="0"/>
              </a:defRPr>
            </a:lvl1pPr>
            <a:lvl2pPr marL="730171" indent="-280835" defTabSz="912715" eaLnBrk="0" hangingPunct="0">
              <a:defRPr sz="1600">
                <a:solidFill>
                  <a:schemeClr val="tx1"/>
                </a:solidFill>
                <a:latin typeface="Arial" charset="0"/>
              </a:defRPr>
            </a:lvl2pPr>
            <a:lvl3pPr marL="1123340" indent="-224668" defTabSz="912715" eaLnBrk="0" hangingPunct="0">
              <a:defRPr sz="1600">
                <a:solidFill>
                  <a:schemeClr val="tx1"/>
                </a:solidFill>
                <a:latin typeface="Arial" charset="0"/>
              </a:defRPr>
            </a:lvl3pPr>
            <a:lvl4pPr marL="1572677" indent="-224668" defTabSz="912715" eaLnBrk="0" hangingPunct="0">
              <a:defRPr sz="1600">
                <a:solidFill>
                  <a:schemeClr val="tx1"/>
                </a:solidFill>
                <a:latin typeface="Arial" charset="0"/>
              </a:defRPr>
            </a:lvl4pPr>
            <a:lvl5pPr marL="2022013" indent="-224668" defTabSz="912715" eaLnBrk="0" hangingPunct="0">
              <a:defRPr sz="1600">
                <a:solidFill>
                  <a:schemeClr val="tx1"/>
                </a:solidFill>
                <a:latin typeface="Arial" charset="0"/>
              </a:defRPr>
            </a:lvl5pPr>
            <a:lvl6pPr marL="2471349" indent="-224668" algn="ctr" defTabSz="912715" eaLnBrk="0" fontAlgn="base" hangingPunct="0">
              <a:spcBef>
                <a:spcPct val="0"/>
              </a:spcBef>
              <a:spcAft>
                <a:spcPct val="0"/>
              </a:spcAft>
              <a:defRPr sz="1600">
                <a:solidFill>
                  <a:schemeClr val="tx1"/>
                </a:solidFill>
                <a:latin typeface="Arial" charset="0"/>
              </a:defRPr>
            </a:lvl6pPr>
            <a:lvl7pPr marL="2920685" indent="-224668" algn="ctr" defTabSz="912715" eaLnBrk="0" fontAlgn="base" hangingPunct="0">
              <a:spcBef>
                <a:spcPct val="0"/>
              </a:spcBef>
              <a:spcAft>
                <a:spcPct val="0"/>
              </a:spcAft>
              <a:defRPr sz="1600">
                <a:solidFill>
                  <a:schemeClr val="tx1"/>
                </a:solidFill>
                <a:latin typeface="Arial" charset="0"/>
              </a:defRPr>
            </a:lvl7pPr>
            <a:lvl8pPr marL="3370021" indent="-224668" algn="ctr" defTabSz="912715" eaLnBrk="0" fontAlgn="base" hangingPunct="0">
              <a:spcBef>
                <a:spcPct val="0"/>
              </a:spcBef>
              <a:spcAft>
                <a:spcPct val="0"/>
              </a:spcAft>
              <a:defRPr sz="1600">
                <a:solidFill>
                  <a:schemeClr val="tx1"/>
                </a:solidFill>
                <a:latin typeface="Arial" charset="0"/>
              </a:defRPr>
            </a:lvl8pPr>
            <a:lvl9pPr marL="3819357" indent="-224668" algn="ctr" defTabSz="912715" eaLnBrk="0" fontAlgn="base" hangingPunct="0">
              <a:spcBef>
                <a:spcPct val="0"/>
              </a:spcBef>
              <a:spcAft>
                <a:spcPct val="0"/>
              </a:spcAft>
              <a:defRPr sz="1600">
                <a:solidFill>
                  <a:schemeClr val="tx1"/>
                </a:solidFill>
                <a:latin typeface="Arial" charset="0"/>
              </a:defRPr>
            </a:lvl9pPr>
          </a:lstStyle>
          <a:p>
            <a:pPr eaLnBrk="1" hangingPunct="1"/>
            <a:fld id="{5CD8F24C-0991-4625-9FDD-BC12DF69D1C4}" type="slidenum">
              <a:rPr lang="en-US" sz="1300"/>
              <a:pPr eaLnBrk="1" hangingPunct="1"/>
              <a:t>13</a:t>
            </a:fld>
            <a:endParaRPr lang="en-US" sz="1300"/>
          </a:p>
        </p:txBody>
      </p:sp>
      <p:sp>
        <p:nvSpPr>
          <p:cNvPr id="20486" name="Rectangle 2"/>
          <p:cNvSpPr>
            <a:spLocks noGrp="1" noRot="1" noChangeAspect="1" noChangeArrowheads="1" noTextEdit="1"/>
          </p:cNvSpPr>
          <p:nvPr>
            <p:ph type="sldImg"/>
          </p:nvPr>
        </p:nvSpPr>
        <p:spPr>
          <a:ln/>
        </p:spPr>
      </p:sp>
      <p:sp>
        <p:nvSpPr>
          <p:cNvPr id="2048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p>
        </p:txBody>
      </p:sp>
    </p:spTree>
    <p:extLst>
      <p:ext uri="{BB962C8B-B14F-4D97-AF65-F5344CB8AC3E}">
        <p14:creationId xmlns:p14="http://schemas.microsoft.com/office/powerpoint/2010/main" val="885848482"/>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hyperlink" Target="http://www.capstone.cse.msu.edu/" TargetMode="External"/><Relationship Id="rId2" Type="http://schemas.openxmlformats.org/officeDocument/2006/relationships/image" Target="../media/image3.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www.capstone.cse.msu.edu/" TargetMode="External"/><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00668" y="1676400"/>
            <a:ext cx="7772400" cy="1470025"/>
          </a:xfrm>
        </p:spPr>
        <p:txBody>
          <a:bodyPr/>
          <a:lstStyle>
            <a:lvl1pPr algn="r">
              <a:defRPr/>
            </a:lvl1pPr>
          </a:lstStyle>
          <a:p>
            <a:r>
              <a:rPr lang="en-US" dirty="0"/>
              <a:t>Click to edit Master title style</a:t>
            </a:r>
          </a:p>
        </p:txBody>
      </p:sp>
      <p:sp>
        <p:nvSpPr>
          <p:cNvPr id="3" name="Subtitle 2"/>
          <p:cNvSpPr>
            <a:spLocks noGrp="1"/>
          </p:cNvSpPr>
          <p:nvPr>
            <p:ph type="subTitle" idx="1"/>
          </p:nvPr>
        </p:nvSpPr>
        <p:spPr>
          <a:xfrm>
            <a:off x="2072268" y="5867400"/>
            <a:ext cx="6400800" cy="854074"/>
          </a:xfrm>
        </p:spPr>
        <p:txBody>
          <a:bodyPr>
            <a:noAutofit/>
          </a:bodyPr>
          <a:lstStyle>
            <a:lvl1pPr marL="0" indent="0" algn="r">
              <a:spcBef>
                <a:spcPts val="0"/>
              </a:spcBef>
              <a:buNone/>
              <a:defRPr sz="16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4" name="Date Placeholder 3"/>
          <p:cNvSpPr>
            <a:spLocks noGrp="1"/>
          </p:cNvSpPr>
          <p:nvPr>
            <p:ph type="dt" sz="half" idx="10"/>
          </p:nvPr>
        </p:nvSpPr>
        <p:spPr/>
        <p:txBody>
          <a:bodyPr/>
          <a:lstStyle/>
          <a:p>
            <a:r>
              <a:rPr lang="en-US"/>
              <a:t>The Capstone Experience</a:t>
            </a:r>
          </a:p>
        </p:txBody>
      </p:sp>
      <p:sp>
        <p:nvSpPr>
          <p:cNvPr id="5" name="Footer Placeholder 4"/>
          <p:cNvSpPr>
            <a:spLocks noGrp="1"/>
          </p:cNvSpPr>
          <p:nvPr>
            <p:ph type="ftr" sz="quarter" idx="11"/>
          </p:nvPr>
        </p:nvSpPr>
        <p:spPr/>
        <p:txBody>
          <a:bodyPr/>
          <a:lstStyle/>
          <a:p>
            <a:r>
              <a:rPr lang="en-US" dirty="0"/>
              <a:t>Team [Team Name] &lt;&lt;</a:t>
            </a:r>
            <a:r>
              <a:rPr lang="en-US" dirty="0" err="1"/>
              <a:t>PresentationName</a:t>
            </a:r>
            <a:r>
              <a:rPr lang="en-US" dirty="0"/>
              <a:t>&gt;&gt; Presentation</a:t>
            </a:r>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pic>
        <p:nvPicPr>
          <p:cNvPr id="7" name="Picture 2"/>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5164718" y="895350"/>
            <a:ext cx="3308350" cy="704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nvGrpSpPr>
          <p:cNvPr id="13" name="Group 12"/>
          <p:cNvGrpSpPr/>
          <p:nvPr userDrawn="1"/>
        </p:nvGrpSpPr>
        <p:grpSpPr>
          <a:xfrm>
            <a:off x="76200" y="5399049"/>
            <a:ext cx="1618345" cy="1409337"/>
            <a:chOff x="76200" y="5399049"/>
            <a:chExt cx="1618345" cy="1409337"/>
          </a:xfrm>
        </p:grpSpPr>
        <p:pic>
          <p:nvPicPr>
            <p:cNvPr id="9" name="Picture 9" descr="D:\Users\wrd\Documents\CSE498\archive\logo\capstone-logo-green.png">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6200" y="5399049"/>
              <a:ext cx="1618345" cy="1028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TextBox 10"/>
            <p:cNvSpPr txBox="1">
              <a:spLocks noChangeArrowheads="1"/>
            </p:cNvSpPr>
            <p:nvPr/>
          </p:nvSpPr>
          <p:spPr bwMode="auto">
            <a:xfrm>
              <a:off x="93210" y="6376586"/>
              <a:ext cx="1584325"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600">
                  <a:solidFill>
                    <a:schemeClr val="tx1"/>
                  </a:solidFill>
                  <a:latin typeface="Arial" charset="0"/>
                </a:defRPr>
              </a:lvl1pPr>
              <a:lvl2pPr marL="742950" indent="-285750" eaLnBrk="0" hangingPunct="0">
                <a:defRPr sz="1600">
                  <a:solidFill>
                    <a:schemeClr val="tx1"/>
                  </a:solidFill>
                  <a:latin typeface="Arial" charset="0"/>
                </a:defRPr>
              </a:lvl2pPr>
              <a:lvl3pPr marL="1143000" indent="-228600" eaLnBrk="0" hangingPunct="0">
                <a:defRPr sz="1600">
                  <a:solidFill>
                    <a:schemeClr val="tx1"/>
                  </a:solidFill>
                  <a:latin typeface="Arial" charset="0"/>
                </a:defRPr>
              </a:lvl3pPr>
              <a:lvl4pPr marL="1600200" indent="-228600" eaLnBrk="0" hangingPunct="0">
                <a:defRPr sz="1600">
                  <a:solidFill>
                    <a:schemeClr val="tx1"/>
                  </a:solidFill>
                  <a:latin typeface="Arial" charset="0"/>
                </a:defRPr>
              </a:lvl4pPr>
              <a:lvl5pPr marL="2057400" indent="-228600" eaLnBrk="0" hangingPunct="0">
                <a:defRPr sz="1600">
                  <a:solidFill>
                    <a:schemeClr val="tx1"/>
                  </a:solidFill>
                  <a:latin typeface="Arial" charset="0"/>
                </a:defRPr>
              </a:lvl5pPr>
              <a:lvl6pPr marL="2514600" indent="-228600" algn="ctr" eaLnBrk="0" fontAlgn="base" hangingPunct="0">
                <a:spcBef>
                  <a:spcPct val="0"/>
                </a:spcBef>
                <a:spcAft>
                  <a:spcPct val="0"/>
                </a:spcAft>
                <a:defRPr sz="1600">
                  <a:solidFill>
                    <a:schemeClr val="tx1"/>
                  </a:solidFill>
                  <a:latin typeface="Arial" charset="0"/>
                </a:defRPr>
              </a:lvl6pPr>
              <a:lvl7pPr marL="2971800" indent="-228600" algn="ctr" eaLnBrk="0" fontAlgn="base" hangingPunct="0">
                <a:spcBef>
                  <a:spcPct val="0"/>
                </a:spcBef>
                <a:spcAft>
                  <a:spcPct val="0"/>
                </a:spcAft>
                <a:defRPr sz="1600">
                  <a:solidFill>
                    <a:schemeClr val="tx1"/>
                  </a:solidFill>
                  <a:latin typeface="Arial" charset="0"/>
                </a:defRPr>
              </a:lvl7pPr>
              <a:lvl8pPr marL="3429000" indent="-228600" algn="ctr" eaLnBrk="0" fontAlgn="base" hangingPunct="0">
                <a:spcBef>
                  <a:spcPct val="0"/>
                </a:spcBef>
                <a:spcAft>
                  <a:spcPct val="0"/>
                </a:spcAft>
                <a:defRPr sz="1600">
                  <a:solidFill>
                    <a:schemeClr val="tx1"/>
                  </a:solidFill>
                  <a:latin typeface="Arial" charset="0"/>
                </a:defRPr>
              </a:lvl8pPr>
              <a:lvl9pPr marL="3886200" indent="-228600" algn="ctr" eaLnBrk="0" fontAlgn="base" hangingPunct="0">
                <a:spcBef>
                  <a:spcPct val="0"/>
                </a:spcBef>
                <a:spcAft>
                  <a:spcPct val="0"/>
                </a:spcAft>
                <a:defRPr sz="1600">
                  <a:solidFill>
                    <a:schemeClr val="tx1"/>
                  </a:solidFill>
                  <a:latin typeface="Arial" charset="0"/>
                </a:defRPr>
              </a:lvl9pPr>
            </a:lstStyle>
            <a:p>
              <a:pPr algn="l" eaLnBrk="1" hangingPunct="1">
                <a:defRPr/>
              </a:pPr>
              <a:r>
                <a:rPr lang="en-US" sz="1100" i="1" dirty="0"/>
                <a:t>From Students…</a:t>
              </a:r>
            </a:p>
            <a:p>
              <a:pPr algn="r" eaLnBrk="1" hangingPunct="1">
                <a:defRPr/>
              </a:pPr>
              <a:r>
                <a:rPr lang="en-US" sz="1100" i="1" dirty="0"/>
                <a:t>…to Professionals</a:t>
              </a:r>
            </a:p>
          </p:txBody>
        </p:sp>
      </p:grpSp>
      <p:sp>
        <p:nvSpPr>
          <p:cNvPr id="8" name="TextBox 7"/>
          <p:cNvSpPr txBox="1"/>
          <p:nvPr userDrawn="1"/>
        </p:nvSpPr>
        <p:spPr>
          <a:xfrm>
            <a:off x="3977268" y="3225225"/>
            <a:ext cx="4495800" cy="584775"/>
          </a:xfrm>
          <a:prstGeom prst="rect">
            <a:avLst/>
          </a:prstGeom>
          <a:noFill/>
        </p:spPr>
        <p:txBody>
          <a:bodyPr wrap="square" rtlCol="0">
            <a:spAutoFit/>
          </a:bodyPr>
          <a:lstStyle/>
          <a:p>
            <a:pPr algn="r"/>
            <a:r>
              <a:rPr lang="en-US" sz="3200" dirty="0">
                <a:solidFill>
                  <a:srgbClr val="18453B"/>
                </a:solidFill>
              </a:rPr>
              <a:t>The Capstone</a:t>
            </a:r>
            <a:r>
              <a:rPr lang="en-US" sz="3200" baseline="0" dirty="0">
                <a:solidFill>
                  <a:srgbClr val="18453B"/>
                </a:solidFill>
              </a:rPr>
              <a:t> Experience</a:t>
            </a:r>
            <a:endParaRPr lang="en-US" sz="3200" dirty="0">
              <a:solidFill>
                <a:srgbClr val="18453B"/>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4000"/>
            </a:lvl1pPr>
          </a:lstStyle>
          <a:p>
            <a:r>
              <a:rPr lang="en-US" dirty="0"/>
              <a:t>Click to edit Master title style</a:t>
            </a:r>
          </a:p>
        </p:txBody>
      </p:sp>
      <p:sp>
        <p:nvSpPr>
          <p:cNvPr id="3" name="Content Placeholder 2"/>
          <p:cNvSpPr>
            <a:spLocks noGrp="1"/>
          </p:cNvSpPr>
          <p:nvPr>
            <p:ph idx="1"/>
          </p:nvPr>
        </p:nvSpPr>
        <p:spPr/>
        <p:txBody>
          <a:bodyPr>
            <a:normAutofit/>
          </a:bodyPr>
          <a:lstStyle>
            <a:lvl1pPr marL="230188" indent="-230188">
              <a:defRPr/>
            </a:lvl1pPr>
            <a:lvl2pPr marL="461963" indent="-231775">
              <a:buFont typeface="Wingdings" pitchFamily="2" charset="2"/>
              <a:buChar char="§"/>
              <a:defRPr/>
            </a:lvl2pPr>
            <a:lvl3pPr marL="684213" indent="-222250">
              <a:buFont typeface="Courier New" pitchFamily="49" charset="0"/>
              <a:buChar char="o"/>
              <a:defRPr/>
            </a:lvl3pPr>
            <a:lvl4pPr marL="914400" indent="-230188">
              <a:defRPr/>
            </a:lvl4pPr>
            <a:lvl5pPr marL="1144588" indent="-230188">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a:xfrm>
            <a:off x="457200" y="6492875"/>
            <a:ext cx="2133600" cy="365125"/>
          </a:xfrm>
        </p:spPr>
        <p:txBody>
          <a:bodyPr/>
          <a:lstStyle/>
          <a:p>
            <a:r>
              <a:rPr lang="en-US"/>
              <a:t>The Capstone Experience</a:t>
            </a:r>
          </a:p>
        </p:txBody>
      </p:sp>
      <p:sp>
        <p:nvSpPr>
          <p:cNvPr id="5" name="Footer Placeholder 4"/>
          <p:cNvSpPr>
            <a:spLocks noGrp="1"/>
          </p:cNvSpPr>
          <p:nvPr>
            <p:ph type="ftr" sz="quarter" idx="11"/>
          </p:nvPr>
        </p:nvSpPr>
        <p:spPr>
          <a:xfrm>
            <a:off x="2590800" y="6492875"/>
            <a:ext cx="4419600" cy="365125"/>
          </a:xfrm>
        </p:spPr>
        <p:txBody>
          <a:bodyPr/>
          <a:lstStyle/>
          <a:p>
            <a:r>
              <a:rPr lang="en-US" dirty="0"/>
              <a:t>Team [Team Name] &lt;&lt;</a:t>
            </a:r>
            <a:r>
              <a:rPr lang="en-US" dirty="0" err="1"/>
              <a:t>PresentationName</a:t>
            </a:r>
            <a:r>
              <a:rPr lang="en-US" dirty="0"/>
              <a:t>&gt;&gt; Presentation</a:t>
            </a:r>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Project Overview">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noAutofit/>
          </a:bodyPr>
          <a:lstStyle>
            <a:lvl1pPr marL="234950" indent="-234950">
              <a:defRPr sz="1800"/>
            </a:lvl1pPr>
            <a:lvl2pPr marL="457200" indent="-234950">
              <a:buFont typeface="Wingdings" pitchFamily="2" charset="2"/>
              <a:buChar char="§"/>
              <a:defRPr sz="1500"/>
            </a:lvl2pPr>
            <a:lvl3pPr marL="568325" indent="-112713">
              <a:buFont typeface="Courier New" pitchFamily="49" charset="0"/>
              <a:buChar char="o"/>
              <a:defRPr sz="1200"/>
            </a:lvl3pPr>
            <a:lvl4pPr marL="747713" indent="-166688">
              <a:defRPr sz="1050"/>
            </a:lvl4pPr>
            <a:lvl5pPr marL="914400" indent="-112713">
              <a:defRPr sz="8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a:xfrm>
            <a:off x="457200" y="6492875"/>
            <a:ext cx="2133600" cy="365125"/>
          </a:xfrm>
        </p:spPr>
        <p:txBody>
          <a:bodyPr/>
          <a:lstStyle/>
          <a:p>
            <a:r>
              <a:rPr lang="en-US"/>
              <a:t>The Capstone Experience</a:t>
            </a:r>
          </a:p>
        </p:txBody>
      </p:sp>
      <p:sp>
        <p:nvSpPr>
          <p:cNvPr id="5" name="Footer Placeholder 4"/>
          <p:cNvSpPr>
            <a:spLocks noGrp="1"/>
          </p:cNvSpPr>
          <p:nvPr>
            <p:ph type="ftr" sz="quarter" idx="11"/>
          </p:nvPr>
        </p:nvSpPr>
        <p:spPr>
          <a:xfrm>
            <a:off x="2590800" y="6492875"/>
            <a:ext cx="4419600" cy="365125"/>
          </a:xfrm>
        </p:spPr>
        <p:txBody>
          <a:bodyPr/>
          <a:lstStyle/>
          <a:p>
            <a:r>
              <a:rPr lang="en-US" dirty="0"/>
              <a:t>Team [Team Name] &lt;&lt;</a:t>
            </a:r>
            <a:r>
              <a:rPr lang="en-US" dirty="0" err="1"/>
              <a:t>PresentationName</a:t>
            </a:r>
            <a:r>
              <a:rPr lang="en-US" dirty="0"/>
              <a:t>&gt;&gt; Presentation</a:t>
            </a:r>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4954390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876800"/>
          </a:xfrm>
        </p:spPr>
        <p:txBody>
          <a:bodyPr/>
          <a:lstStyle>
            <a:lvl1pPr marL="230188" indent="-230188">
              <a:defRPr sz="2800"/>
            </a:lvl1pPr>
            <a:lvl2pPr marL="461963" indent="-231775">
              <a:buFont typeface="Wingdings" pitchFamily="2" charset="2"/>
              <a:buChar char="§"/>
              <a:defRPr sz="2400"/>
            </a:lvl2pPr>
            <a:lvl3pPr marL="684213" indent="-222250">
              <a:buFont typeface="Courier New" pitchFamily="49" charset="0"/>
              <a:buChar char="o"/>
              <a:defRPr sz="2000"/>
            </a:lvl3pPr>
            <a:lvl4pPr marL="914400" indent="-230188">
              <a:defRPr sz="1800"/>
            </a:lvl4pPr>
            <a:lvl5pPr marL="1144588" indent="-230188">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648200" y="1600200"/>
            <a:ext cx="4038600" cy="4876800"/>
          </a:xfrm>
        </p:spPr>
        <p:txBody>
          <a:bodyPr/>
          <a:lstStyle>
            <a:lvl1pPr marL="342900" indent="-342900">
              <a:defRPr lang="en-US" sz="2800" kern="1200" dirty="0" smtClean="0">
                <a:solidFill>
                  <a:schemeClr val="tx1"/>
                </a:solidFill>
                <a:latin typeface="+mn-lt"/>
                <a:ea typeface="+mn-ea"/>
                <a:cs typeface="+mn-cs"/>
              </a:defRPr>
            </a:lvl1pPr>
            <a:lvl2pPr marL="461963" indent="-231775">
              <a:buFont typeface="Wingdings" pitchFamily="2" charset="2"/>
              <a:buChar char="§"/>
              <a:defRPr lang="en-US" sz="2400" kern="1200" dirty="0" smtClean="0">
                <a:solidFill>
                  <a:schemeClr val="tx1"/>
                </a:solidFill>
                <a:latin typeface="+mn-lt"/>
                <a:ea typeface="+mn-ea"/>
                <a:cs typeface="+mn-cs"/>
              </a:defRPr>
            </a:lvl2pPr>
            <a:lvl3pPr marL="684213" indent="-222250">
              <a:buFont typeface="Courier New" pitchFamily="49" charset="0"/>
              <a:buChar char="o"/>
              <a:defRPr sz="2000"/>
            </a:lvl3pPr>
            <a:lvl4pPr marL="914400" indent="-230188">
              <a:defRPr sz="1800"/>
            </a:lvl4pPr>
            <a:lvl5pPr marL="1144588" indent="-230188">
              <a:defRPr sz="1800"/>
            </a:lvl5pPr>
            <a:lvl6pPr>
              <a:defRPr sz="1800"/>
            </a:lvl6pPr>
            <a:lvl7pPr>
              <a:defRPr sz="1800"/>
            </a:lvl7pPr>
            <a:lvl8pPr>
              <a:defRPr sz="1800"/>
            </a:lvl8pPr>
            <a:lvl9pPr>
              <a:defRPr sz="1800"/>
            </a:lvl9pPr>
          </a:lstStyle>
          <a:p>
            <a:pPr marL="230188" lvl="0" indent="-230188" algn="l" defTabSz="914400" rtl="0" eaLnBrk="1" latinLnBrk="0" hangingPunct="1">
              <a:spcBef>
                <a:spcPct val="20000"/>
              </a:spcBef>
              <a:buFont typeface="Arial" pitchFamily="34" charset="0"/>
              <a:buChar char="•"/>
            </a:pPr>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p:cNvSpPr>
            <a:spLocks noGrp="1"/>
          </p:cNvSpPr>
          <p:nvPr>
            <p:ph type="dt" sz="half" idx="10"/>
          </p:nvPr>
        </p:nvSpPr>
        <p:spPr/>
        <p:txBody>
          <a:bodyPr/>
          <a:lstStyle/>
          <a:p>
            <a:r>
              <a:rPr lang="en-US"/>
              <a:t>The Capstone Experience</a:t>
            </a:r>
          </a:p>
        </p:txBody>
      </p:sp>
      <p:sp>
        <p:nvSpPr>
          <p:cNvPr id="6" name="Footer Placeholder 5"/>
          <p:cNvSpPr>
            <a:spLocks noGrp="1"/>
          </p:cNvSpPr>
          <p:nvPr>
            <p:ph type="ftr" sz="quarter" idx="11"/>
          </p:nvPr>
        </p:nvSpPr>
        <p:spPr/>
        <p:txBody>
          <a:bodyPr/>
          <a:lstStyle/>
          <a:p>
            <a:r>
              <a:rPr lang="en-US" dirty="0"/>
              <a:t>Team [Team Name] &lt;&lt;</a:t>
            </a:r>
            <a:r>
              <a:rPr lang="en-US" dirty="0" err="1"/>
              <a:t>PresentationName</a:t>
            </a:r>
            <a:r>
              <a:rPr lang="en-US" dirty="0"/>
              <a:t>&gt;&gt; Presentation</a:t>
            </a:r>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4"/>
            <a:ext cx="4040188" cy="4302125"/>
          </a:xfrm>
        </p:spPr>
        <p:txBody>
          <a:bodyPr/>
          <a:lstStyle>
            <a:lvl1pPr marL="230188" indent="-230188">
              <a:defRPr sz="2400"/>
            </a:lvl1pPr>
            <a:lvl2pPr marL="461963" indent="-231775">
              <a:buFont typeface="Wingdings" pitchFamily="2" charset="2"/>
              <a:buChar char="§"/>
              <a:defRPr sz="2000"/>
            </a:lvl2pPr>
            <a:lvl3pPr marL="684213" indent="-222250">
              <a:buFont typeface="Courier New" pitchFamily="49" charset="0"/>
              <a:buChar char="o"/>
              <a:defRPr sz="1800"/>
            </a:lvl3pPr>
            <a:lvl4pPr marL="914400" indent="-230188">
              <a:defRPr sz="1600"/>
            </a:lvl4pPr>
            <a:lvl5pPr marL="1144588" indent="-230188">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4"/>
            <a:ext cx="4041775" cy="4302125"/>
          </a:xfrm>
        </p:spPr>
        <p:txBody>
          <a:bodyPr/>
          <a:lstStyle>
            <a:lvl1pPr marL="230188" indent="-230188">
              <a:defRPr sz="2400"/>
            </a:lvl1pPr>
            <a:lvl2pPr marL="461963" indent="-231775">
              <a:buFont typeface="Wingdings" pitchFamily="2" charset="2"/>
              <a:buChar char="§"/>
              <a:defRPr sz="2000"/>
            </a:lvl2pPr>
            <a:lvl3pPr marL="684213" indent="-222250">
              <a:buFont typeface="Courier New" pitchFamily="49" charset="0"/>
              <a:buChar char="o"/>
              <a:defRPr sz="1800"/>
            </a:lvl3pPr>
            <a:lvl4pPr marL="914400" indent="-230188">
              <a:defRPr sz="1600"/>
            </a:lvl4pPr>
            <a:lvl5pPr marL="1144588" indent="-230188">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p:txBody>
          <a:bodyPr/>
          <a:lstStyle/>
          <a:p>
            <a:r>
              <a:rPr lang="en-US"/>
              <a:t>The Capstone Experience</a:t>
            </a:r>
          </a:p>
        </p:txBody>
      </p:sp>
      <p:sp>
        <p:nvSpPr>
          <p:cNvPr id="8" name="Footer Placeholder 7"/>
          <p:cNvSpPr>
            <a:spLocks noGrp="1"/>
          </p:cNvSpPr>
          <p:nvPr>
            <p:ph type="ftr" sz="quarter" idx="11"/>
          </p:nvPr>
        </p:nvSpPr>
        <p:spPr/>
        <p:txBody>
          <a:bodyPr/>
          <a:lstStyle/>
          <a:p>
            <a:r>
              <a:rPr lang="en-US" dirty="0"/>
              <a:t>Team [Team Name] &lt;&lt;</a:t>
            </a:r>
            <a:r>
              <a:rPr lang="en-US" dirty="0" err="1"/>
              <a:t>PresentationName</a:t>
            </a:r>
            <a:r>
              <a:rPr lang="en-US" dirty="0"/>
              <a:t>&gt;&gt; Presentation</a:t>
            </a:r>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lgn="l">
              <a:defRPr/>
            </a:lvl1pPr>
          </a:lstStyle>
          <a:p>
            <a:r>
              <a:rPr lang="en-US"/>
              <a:t>The Capstone Experience</a:t>
            </a:r>
            <a:endParaRPr lang="en-US" dirty="0"/>
          </a:p>
        </p:txBody>
      </p:sp>
      <p:sp>
        <p:nvSpPr>
          <p:cNvPr id="4" name="Footer Placeholder 3"/>
          <p:cNvSpPr>
            <a:spLocks noGrp="1"/>
          </p:cNvSpPr>
          <p:nvPr>
            <p:ph type="ftr" sz="quarter" idx="11"/>
          </p:nvPr>
        </p:nvSpPr>
        <p:spPr>
          <a:xfrm>
            <a:off x="2590800" y="6492875"/>
            <a:ext cx="4419600" cy="365125"/>
          </a:xfrm>
        </p:spPr>
        <p:txBody>
          <a:bodyPr/>
          <a:lstStyle/>
          <a:p>
            <a:r>
              <a:rPr lang="en-US" dirty="0"/>
              <a:t>Team [Team Name] &lt;&lt;</a:t>
            </a:r>
            <a:r>
              <a:rPr lang="en-US" dirty="0" err="1"/>
              <a:t>PresentationName</a:t>
            </a:r>
            <a:r>
              <a:rPr lang="en-US" dirty="0"/>
              <a:t>&gt;&gt; Presentation</a:t>
            </a:r>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The Capstone Experience</a:t>
            </a:r>
          </a:p>
        </p:txBody>
      </p:sp>
      <p:sp>
        <p:nvSpPr>
          <p:cNvPr id="3" name="Footer Placeholder 2"/>
          <p:cNvSpPr>
            <a:spLocks noGrp="1"/>
          </p:cNvSpPr>
          <p:nvPr>
            <p:ph type="ftr" sz="quarter" idx="11"/>
          </p:nvPr>
        </p:nvSpPr>
        <p:spPr/>
        <p:txBody>
          <a:bodyPr/>
          <a:lstStyle/>
          <a:p>
            <a:r>
              <a:rPr lang="en-US" dirty="0"/>
              <a:t>Team [Team Name] &lt;&lt;</a:t>
            </a:r>
            <a:r>
              <a:rPr lang="en-US" dirty="0" err="1"/>
              <a:t>PresentationName</a:t>
            </a:r>
            <a:r>
              <a:rPr lang="en-US" dirty="0"/>
              <a:t>&gt;&gt; Presentation</a:t>
            </a:r>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userDrawn="1">
  <p:cSld name="Lab Sign">
    <p:spTree>
      <p:nvGrpSpPr>
        <p:cNvPr id="1" name=""/>
        <p:cNvGrpSpPr/>
        <p:nvPr/>
      </p:nvGrpSpPr>
      <p:grpSpPr>
        <a:xfrm>
          <a:off x="0" y="0"/>
          <a:ext cx="0" cy="0"/>
          <a:chOff x="0" y="0"/>
          <a:chExt cx="0" cy="0"/>
        </a:xfrm>
      </p:grpSpPr>
      <p:sp>
        <p:nvSpPr>
          <p:cNvPr id="2" name="Title 1"/>
          <p:cNvSpPr>
            <a:spLocks noGrp="1"/>
          </p:cNvSpPr>
          <p:nvPr>
            <p:ph type="title"/>
          </p:nvPr>
        </p:nvSpPr>
        <p:spPr>
          <a:xfrm>
            <a:off x="457200" y="990600"/>
            <a:ext cx="8229600" cy="2133600"/>
          </a:xfrm>
        </p:spPr>
        <p:txBody>
          <a:bodyPr>
            <a:noAutofit/>
          </a:bodyPr>
          <a:lstStyle>
            <a:lvl1pPr>
              <a:defRPr sz="7200">
                <a:solidFill>
                  <a:srgbClr val="18453B"/>
                </a:solidFill>
              </a:defRPr>
            </a:lvl1pPr>
          </a:lstStyle>
          <a:p>
            <a:r>
              <a:rPr lang="en-US" dirty="0"/>
              <a:t>Click to edit Master title style</a:t>
            </a:r>
          </a:p>
        </p:txBody>
      </p:sp>
      <p:pic>
        <p:nvPicPr>
          <p:cNvPr id="7" name="Picture 9" descr="D:\Users\wrd\Documents\CSE498\archive\logo\capstone-logo-green.png">
            <a:hlinkClick r:id="rId2"/>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34255" y="5943600"/>
            <a:ext cx="1237345" cy="7862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Rectangle 8"/>
          <p:cNvSpPr/>
          <p:nvPr userDrawn="1"/>
        </p:nvSpPr>
        <p:spPr>
          <a:xfrm>
            <a:off x="457200" y="3429000"/>
            <a:ext cx="8686800" cy="152400"/>
          </a:xfrm>
          <a:prstGeom prst="rect">
            <a:avLst/>
          </a:prstGeom>
          <a:solidFill>
            <a:srgbClr val="18453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0" y="3429000"/>
            <a:ext cx="411480" cy="152400"/>
          </a:xfrm>
          <a:prstGeom prst="rect">
            <a:avLst/>
          </a:prstGeom>
          <a:solidFill>
            <a:srgbClr val="A5B6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2153088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x" preserve="1">
  <p:cSld name="Title and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Text Placeholder 2"/>
          <p:cNvSpPr>
            <a:spLocks noGrp="1"/>
          </p:cNvSpPr>
          <p:nvPr>
            <p:ph type="body"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a:t>The Capstone Experience</a:t>
            </a:r>
          </a:p>
        </p:txBody>
      </p:sp>
      <p:sp>
        <p:nvSpPr>
          <p:cNvPr id="5" name="Footer Placeholder 4"/>
          <p:cNvSpPr>
            <a:spLocks noGrp="1"/>
          </p:cNvSpPr>
          <p:nvPr>
            <p:ph type="ftr" sz="quarter" idx="11"/>
          </p:nvPr>
        </p:nvSpPr>
        <p:spPr/>
        <p:txBody>
          <a:bodyPr/>
          <a:lstStyle/>
          <a:p>
            <a:r>
              <a:rPr lang="en-US" dirty="0"/>
              <a:t>Team [Team Name] &lt;&lt;</a:t>
            </a:r>
            <a:r>
              <a:rPr lang="en-US" dirty="0" err="1"/>
              <a:t>PresentationName</a:t>
            </a:r>
            <a:r>
              <a:rPr lang="en-US" dirty="0"/>
              <a:t>&gt;&gt; Presentation</a:t>
            </a:r>
          </a:p>
        </p:txBody>
      </p:sp>
      <p:sp>
        <p:nvSpPr>
          <p:cNvPr id="6" name="Slide Number Placeholder 5"/>
          <p:cNvSpPr>
            <a:spLocks noGrp="1"/>
          </p:cNvSpPr>
          <p:nvPr>
            <p:ph type="sldNum" sz="quarter" idx="12"/>
          </p:nvPr>
        </p:nvSpPr>
        <p:spPr/>
        <p:txBody>
          <a:bodyPr/>
          <a:lstStyle/>
          <a:p>
            <a:r>
              <a:rPr lang="en-US"/>
              <a:t>Overview </a:t>
            </a:r>
            <a:fld id="{B6F15528-21DE-4FAA-801E-634DDDAF4B2B}" type="slidenum">
              <a:rPr lang="en-US" smtClean="0"/>
              <a:pPr/>
              <a:t>‹#›</a:t>
            </a:fld>
            <a:endParaRPr lang="en-US" dirty="0"/>
          </a:p>
        </p:txBody>
      </p:sp>
    </p:spTree>
    <p:extLst>
      <p:ext uri="{BB962C8B-B14F-4D97-AF65-F5344CB8AC3E}">
        <p14:creationId xmlns:p14="http://schemas.microsoft.com/office/powerpoint/2010/main" val="33861624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jpe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a:blip r:embed="rId11"/>
          <a:tile tx="0" ty="0" sx="100000" sy="100000" flip="none" algn="tl"/>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457200" y="1600200"/>
            <a:ext cx="8229600" cy="4878589"/>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457200" y="6492875"/>
            <a:ext cx="2133600" cy="365125"/>
          </a:xfrm>
          <a:prstGeom prst="rect">
            <a:avLst/>
          </a:prstGeom>
        </p:spPr>
        <p:txBody>
          <a:bodyPr vert="horz" lIns="137160" tIns="45720" rIns="91440" bIns="45720" rtlCol="0" anchor="ctr"/>
          <a:lstStyle>
            <a:lvl1pPr algn="l">
              <a:defRPr sz="1200">
                <a:solidFill>
                  <a:schemeClr val="tx1">
                    <a:tint val="75000"/>
                  </a:schemeClr>
                </a:solidFill>
              </a:defRPr>
            </a:lvl1pPr>
          </a:lstStyle>
          <a:p>
            <a:r>
              <a:rPr lang="en-US"/>
              <a:t>The Capstone Experience</a:t>
            </a:r>
          </a:p>
        </p:txBody>
      </p:sp>
      <p:sp>
        <p:nvSpPr>
          <p:cNvPr id="5" name="Footer Placeholder 4"/>
          <p:cNvSpPr>
            <a:spLocks noGrp="1"/>
          </p:cNvSpPr>
          <p:nvPr>
            <p:ph type="ftr" sz="quarter" idx="3"/>
          </p:nvPr>
        </p:nvSpPr>
        <p:spPr>
          <a:xfrm>
            <a:off x="952500" y="6492875"/>
            <a:ext cx="72390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t>Team [Team Name] &lt;&lt;</a:t>
            </a:r>
            <a:r>
              <a:rPr lang="en-US" dirty="0" err="1"/>
              <a:t>PresentationName</a:t>
            </a:r>
            <a:r>
              <a:rPr lang="en-US" dirty="0"/>
              <a:t>&gt;&gt; Presentation</a:t>
            </a:r>
          </a:p>
        </p:txBody>
      </p:sp>
      <p:sp>
        <p:nvSpPr>
          <p:cNvPr id="6" name="Slide Number Placeholder 5"/>
          <p:cNvSpPr>
            <a:spLocks noGrp="1"/>
          </p:cNvSpPr>
          <p:nvPr>
            <p:ph type="sldNum" sz="quarter" idx="4"/>
          </p:nvPr>
        </p:nvSpPr>
        <p:spPr>
          <a:xfrm>
            <a:off x="7010400" y="6492875"/>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r>
              <a:rPr lang="en-US" dirty="0"/>
              <a:t>Overview </a:t>
            </a:r>
            <a:fld id="{B6F15528-21DE-4FAA-801E-634DDDAF4B2B}" type="slidenum">
              <a:rPr lang="en-US" smtClean="0"/>
              <a:pPr/>
              <a:t>‹#›</a:t>
            </a:fld>
            <a:endParaRPr lang="en-US" dirty="0"/>
          </a:p>
        </p:txBody>
      </p:sp>
      <p:sp>
        <p:nvSpPr>
          <p:cNvPr id="8" name="Rectangle 7"/>
          <p:cNvSpPr/>
          <p:nvPr userDrawn="1"/>
        </p:nvSpPr>
        <p:spPr>
          <a:xfrm>
            <a:off x="457200" y="1436649"/>
            <a:ext cx="8686800" cy="152400"/>
          </a:xfrm>
          <a:prstGeom prst="rect">
            <a:avLst/>
          </a:prstGeom>
          <a:solidFill>
            <a:srgbClr val="18453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0" y="1436649"/>
            <a:ext cx="411480" cy="152400"/>
          </a:xfrm>
          <a:prstGeom prst="rect">
            <a:avLst/>
          </a:prstGeom>
          <a:solidFill>
            <a:srgbClr val="A5B6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2" descr="D:\Users\wrd\Documents\CSE498\archive\logo\capstone\png\green-green.png"/>
          <p:cNvPicPr>
            <a:picLocks noChangeAspect="1" noChangeArrowheads="1"/>
          </p:cNvPicPr>
          <p:nvPr userDrawn="1"/>
        </p:nvPicPr>
        <p:blipFill>
          <a:blip r:embed="rId12" cstate="print">
            <a:extLst>
              <a:ext uri="{28A0092B-C50C-407E-A947-70E740481C1C}">
                <a14:useLocalDpi xmlns:a14="http://schemas.microsoft.com/office/drawing/2010/main" val="0"/>
              </a:ext>
            </a:extLst>
          </a:blip>
          <a:srcRect/>
          <a:stretch>
            <a:fillRect/>
          </a:stretch>
        </p:blipFill>
        <p:spPr bwMode="auto">
          <a:xfrm>
            <a:off x="11151" y="6478789"/>
            <a:ext cx="544354" cy="345758"/>
          </a:xfrm>
          <a:prstGeom prst="rect">
            <a:avLst/>
          </a:prstGeom>
          <a:noFill/>
          <a:extLst>
            <a:ext uri="{909E8E84-426E-40DD-AFC4-6F175D3DCCD1}">
              <a14:hiddenFill xmlns:a14="http://schemas.microsoft.com/office/drawing/2010/main">
                <a:solidFill>
                  <a:srgbClr val="FFFFFF"/>
                </a:solidFill>
              </a14:hiddenFill>
            </a:ext>
          </a:extLst>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60" r:id="rId3"/>
    <p:sldLayoutId id="2147483652" r:id="rId4"/>
    <p:sldLayoutId id="2147483653" r:id="rId5"/>
    <p:sldLayoutId id="2147483654" r:id="rId6"/>
    <p:sldLayoutId id="2147483655" r:id="rId7"/>
    <p:sldLayoutId id="2147483661" r:id="rId8"/>
    <p:sldLayoutId id="2147483662" r:id="rId9"/>
  </p:sldLayoutIdLst>
  <p:hf hdr="0"/>
  <p:txStyles>
    <p:titleStyle>
      <a:lvl1pPr algn="l" defTabSz="914400" rtl="0" eaLnBrk="1" latinLnBrk="0" hangingPunct="1">
        <a:spcBef>
          <a:spcPct val="0"/>
        </a:spcBef>
        <a:buNone/>
        <a:tabLst>
          <a:tab pos="8001000" algn="r"/>
        </a:tabLst>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Wingdings" pitchFamily="2" charset="2"/>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Wingdings" pitchFamily="2" charset="2"/>
        <a:buChar char="v"/>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US" dirty="0"/>
              <a:t>READ ME	</a:t>
            </a:r>
            <a:r>
              <a:rPr lang="en-US" sz="2000" dirty="0">
                <a:latin typeface="Calibri" panose="020F0502020204030204" pitchFamily="34" charset="0"/>
              </a:rPr>
              <a:t>[1 of 4]</a:t>
            </a:r>
          </a:p>
        </p:txBody>
      </p:sp>
      <p:sp>
        <p:nvSpPr>
          <p:cNvPr id="3075" name="Content Placeholder 2"/>
          <p:cNvSpPr>
            <a:spLocks noGrp="1"/>
          </p:cNvSpPr>
          <p:nvPr>
            <p:ph idx="1"/>
          </p:nvPr>
        </p:nvSpPr>
        <p:spPr>
          <a:xfrm>
            <a:off x="457200" y="1600200"/>
            <a:ext cx="8229600" cy="5257800"/>
          </a:xfrm>
        </p:spPr>
        <p:txBody>
          <a:bodyPr>
            <a:normAutofit fontScale="55000" lnSpcReduction="20000"/>
          </a:bodyPr>
          <a:lstStyle/>
          <a:p>
            <a:r>
              <a:rPr lang="en-US" dirty="0"/>
              <a:t>Presenting</a:t>
            </a:r>
          </a:p>
          <a:p>
            <a:pPr lvl="1"/>
            <a:r>
              <a:rPr lang="en-US" dirty="0"/>
              <a:t>The purpose of </a:t>
            </a:r>
            <a:r>
              <a:rPr lang="en-US"/>
              <a:t>the Beta </a:t>
            </a:r>
            <a:r>
              <a:rPr lang="en-US" dirty="0"/>
              <a:t>presentation is to demonstrate that the software portion of the project is complete. While the system may not be totally bug free, the software is expected to be feature complete.</a:t>
            </a:r>
          </a:p>
          <a:p>
            <a:pPr lvl="1"/>
            <a:r>
              <a:rPr lang="en-US" dirty="0"/>
              <a:t>Think of </a:t>
            </a:r>
            <a:r>
              <a:rPr lang="en-US"/>
              <a:t>your Beta </a:t>
            </a:r>
            <a:r>
              <a:rPr lang="en-US" dirty="0"/>
              <a:t>presentation as a preview of your project video.</a:t>
            </a:r>
          </a:p>
          <a:p>
            <a:pPr lvl="1"/>
            <a:r>
              <a:rPr lang="en-US" dirty="0"/>
              <a:t>The time limit for your presentation </a:t>
            </a:r>
            <a:r>
              <a:rPr lang="en-US"/>
              <a:t>is 14 minutes, </a:t>
            </a:r>
            <a:r>
              <a:rPr lang="en-US" dirty="0"/>
              <a:t>which will be strictly enforced. Practice your presentation to ensure that you will finish within the allotted time.</a:t>
            </a:r>
          </a:p>
          <a:p>
            <a:pPr lvl="1"/>
            <a:r>
              <a:rPr lang="en-US" dirty="0"/>
              <a:t>All team members are required to dress business casual on the day of their presentation. Business casual does </a:t>
            </a:r>
            <a:r>
              <a:rPr lang="en-US" u="sng" dirty="0"/>
              <a:t>not</a:t>
            </a:r>
            <a:r>
              <a:rPr lang="en-US" dirty="0"/>
              <a:t> include sneakers</a:t>
            </a:r>
            <a:r>
              <a:rPr lang="en-US"/>
              <a:t>, tennis </a:t>
            </a:r>
            <a:r>
              <a:rPr lang="en-US" dirty="0"/>
              <a:t>shoes, hats, coats, hoodies, t-shirts or shirts that are not tucked into pants. Google “what is business casual.”</a:t>
            </a:r>
          </a:p>
          <a:p>
            <a:pPr lvl="1"/>
            <a:r>
              <a:rPr lang="en-US" dirty="0"/>
              <a:t>Plan on spending most of your presentation time demonstrating your software. </a:t>
            </a:r>
            <a:br>
              <a:rPr lang="en-US" dirty="0"/>
            </a:br>
            <a:r>
              <a:rPr lang="en-US" dirty="0"/>
              <a:t>A suggested approach is as follows.</a:t>
            </a:r>
          </a:p>
          <a:p>
            <a:pPr lvl="2"/>
            <a:r>
              <a:rPr lang="en-US" dirty="0"/>
              <a:t>Very Brief Review of Project Overview (30 Seconds)</a:t>
            </a:r>
          </a:p>
          <a:p>
            <a:pPr lvl="2">
              <a:defRPr/>
            </a:pPr>
            <a:r>
              <a:rPr lang="en-US" dirty="0"/>
              <a:t>Software Demonstration (Skipping  System Architecture and All Screen Shot Slides)</a:t>
            </a:r>
          </a:p>
          <a:p>
            <a:pPr lvl="2"/>
            <a:r>
              <a:rPr lang="en-US" dirty="0"/>
              <a:t>Brief Summary of What’s left to do? (30 Seconds)</a:t>
            </a:r>
          </a:p>
          <a:p>
            <a:pPr lvl="1"/>
            <a:r>
              <a:rPr lang="en-US" dirty="0"/>
              <a:t>Your software demonstration should…</a:t>
            </a:r>
          </a:p>
          <a:p>
            <a:pPr lvl="2">
              <a:defRPr/>
            </a:pPr>
            <a:r>
              <a:rPr lang="en-US" dirty="0"/>
              <a:t>demonstrate that your system is feature complete,</a:t>
            </a:r>
          </a:p>
          <a:p>
            <a:pPr lvl="2">
              <a:defRPr/>
            </a:pPr>
            <a:r>
              <a:rPr lang="en-US" dirty="0"/>
              <a:t>demonstrate the main features of your software,</a:t>
            </a:r>
          </a:p>
          <a:p>
            <a:pPr lvl="2">
              <a:defRPr/>
            </a:pPr>
            <a:r>
              <a:rPr lang="en-US" dirty="0"/>
              <a:t>demonstrate some use cases,</a:t>
            </a:r>
          </a:p>
          <a:p>
            <a:pPr lvl="2">
              <a:defRPr/>
            </a:pPr>
            <a:r>
              <a:rPr lang="en-US" dirty="0"/>
              <a:t>be rehearsed, and</a:t>
            </a:r>
          </a:p>
          <a:p>
            <a:pPr lvl="2">
              <a:defRPr/>
            </a:pPr>
            <a:r>
              <a:rPr lang="en-US" dirty="0"/>
              <a:t>flow.</a:t>
            </a:r>
          </a:p>
          <a:p>
            <a:pPr lvl="2">
              <a:defRPr/>
            </a:pPr>
            <a:endParaRPr lang="en-US" dirty="0"/>
          </a:p>
          <a:p>
            <a:pPr marL="239713" lvl="1" indent="0">
              <a:buNone/>
              <a:defRPr/>
            </a:pPr>
            <a:r>
              <a:rPr lang="en-US" dirty="0"/>
              <a:t>(Continued on Next Slide…)</a:t>
            </a:r>
          </a:p>
        </p:txBody>
      </p:sp>
      <p:sp>
        <p:nvSpPr>
          <p:cNvPr id="4" name="Date Placeholder 3"/>
          <p:cNvSpPr>
            <a:spLocks noGrp="1"/>
          </p:cNvSpPr>
          <p:nvPr>
            <p:ph type="dt" sz="half" idx="10"/>
          </p:nvPr>
        </p:nvSpPr>
        <p:spPr/>
        <p:txBody>
          <a:bodyPr/>
          <a:lstStyle/>
          <a:p>
            <a:r>
              <a:rPr lang="en-US"/>
              <a:t>The Capstone Experience</a:t>
            </a:r>
          </a:p>
        </p:txBody>
      </p:sp>
      <p:sp>
        <p:nvSpPr>
          <p:cNvPr id="5" name="Footer Placeholder 4"/>
          <p:cNvSpPr>
            <a:spLocks noGrp="1"/>
          </p:cNvSpPr>
          <p:nvPr>
            <p:ph type="ftr" sz="quarter" idx="11"/>
          </p:nvPr>
        </p:nvSpPr>
        <p:spPr/>
        <p:txBody>
          <a:bodyPr/>
          <a:lstStyle/>
          <a:p>
            <a:r>
              <a:rPr lang="en-US"/>
              <a:t>Team [Team Name] Beta Presentation</a:t>
            </a:r>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1</a:t>
            </a:fld>
            <a:endParaRPr lang="en-US"/>
          </a:p>
        </p:txBody>
      </p:sp>
      <p:sp>
        <p:nvSpPr>
          <p:cNvPr id="7" name="TextBox 6"/>
          <p:cNvSpPr txBox="1"/>
          <p:nvPr/>
        </p:nvSpPr>
        <p:spPr>
          <a:xfrm>
            <a:off x="6934200" y="0"/>
            <a:ext cx="2209800" cy="369332"/>
          </a:xfrm>
          <a:prstGeom prst="rect">
            <a:avLst/>
          </a:prstGeom>
          <a:noFill/>
        </p:spPr>
        <p:txBody>
          <a:bodyPr wrap="square" rtlCol="0">
            <a:spAutoFit/>
          </a:bodyPr>
          <a:lstStyle/>
          <a:p>
            <a:pPr algn="r"/>
            <a:r>
              <a:rPr lang="en-US" b="1" dirty="0">
                <a:solidFill>
                  <a:srgbClr val="FF0000"/>
                </a:solidFill>
              </a:rPr>
              <a:t>Delete this slide.</a:t>
            </a:r>
          </a:p>
        </p:txBody>
      </p:sp>
    </p:spTree>
    <p:extLst>
      <p:ext uri="{BB962C8B-B14F-4D97-AF65-F5344CB8AC3E}">
        <p14:creationId xmlns:p14="http://schemas.microsoft.com/office/powerpoint/2010/main" val="392665555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[Title of Screen Shot 3]</a:t>
            </a:r>
            <a:endParaRPr lang="en-US" sz="1800" dirty="0"/>
          </a:p>
        </p:txBody>
      </p:sp>
      <p:sp>
        <p:nvSpPr>
          <p:cNvPr id="2" name="Date Placeholder 1"/>
          <p:cNvSpPr>
            <a:spLocks noGrp="1"/>
          </p:cNvSpPr>
          <p:nvPr>
            <p:ph type="dt" sz="half" idx="10"/>
          </p:nvPr>
        </p:nvSpPr>
        <p:spPr/>
        <p:txBody>
          <a:bodyPr/>
          <a:lstStyle/>
          <a:p>
            <a:r>
              <a:rPr lang="en-US"/>
              <a:t>The Capstone Experience</a:t>
            </a:r>
          </a:p>
        </p:txBody>
      </p:sp>
      <p:sp>
        <p:nvSpPr>
          <p:cNvPr id="3" name="Footer Placeholder 2"/>
          <p:cNvSpPr>
            <a:spLocks noGrp="1"/>
          </p:cNvSpPr>
          <p:nvPr>
            <p:ph type="ftr" sz="quarter" idx="11"/>
          </p:nvPr>
        </p:nvSpPr>
        <p:spPr/>
        <p:txBody>
          <a:bodyPr/>
          <a:lstStyle/>
          <a:p>
            <a:r>
              <a:rPr lang="en-US"/>
              <a:t>Team [Team Name] Beta Presentation</a:t>
            </a:r>
            <a:endParaRPr lang="en-US" dirty="0"/>
          </a:p>
        </p:txBody>
      </p:sp>
      <p:sp>
        <p:nvSpPr>
          <p:cNvPr id="4" name="Slide Number Placeholder 3"/>
          <p:cNvSpPr>
            <a:spLocks noGrp="1"/>
          </p:cNvSpPr>
          <p:nvPr>
            <p:ph type="sldNum" sz="quarter" idx="12"/>
          </p:nvPr>
        </p:nvSpPr>
        <p:spPr/>
        <p:txBody>
          <a:bodyPr/>
          <a:lstStyle/>
          <a:p>
            <a:r>
              <a:rPr lang="en-US"/>
              <a:t>9</a:t>
            </a:r>
          </a:p>
        </p:txBody>
      </p:sp>
      <p:sp>
        <p:nvSpPr>
          <p:cNvPr id="7" name="TextBox 6"/>
          <p:cNvSpPr txBox="1"/>
          <p:nvPr/>
        </p:nvSpPr>
        <p:spPr>
          <a:xfrm>
            <a:off x="762000" y="1981200"/>
            <a:ext cx="7620000" cy="4247317"/>
          </a:xfrm>
          <a:prstGeom prst="rect">
            <a:avLst/>
          </a:prstGeom>
          <a:noFill/>
          <a:ln>
            <a:solidFill>
              <a:schemeClr val="tx1"/>
            </a:solidFill>
          </a:ln>
        </p:spPr>
        <p:txBody>
          <a:bodyPr wrap="square" rtlCol="0">
            <a:spAutoFit/>
          </a:bodyPr>
          <a:lstStyle/>
          <a:p>
            <a:r>
              <a:rPr lang="en-US" dirty="0"/>
              <a:t>You must include at least four screenshots.</a:t>
            </a:r>
          </a:p>
          <a:p>
            <a:endParaRPr lang="en-US" dirty="0"/>
          </a:p>
          <a:p>
            <a:pPr marL="0" lvl="2"/>
            <a:r>
              <a:rPr lang="en-US" dirty="0"/>
              <a:t>Include actual screen shots (i.e., not mockups), replacing [Title of Screen Shot]  with an appropriate title. </a:t>
            </a:r>
          </a:p>
          <a:p>
            <a:pPr marL="0" lvl="2"/>
            <a:endParaRPr lang="en-US" dirty="0"/>
          </a:p>
          <a:p>
            <a:pPr marL="0" lvl="2"/>
            <a:r>
              <a:rPr lang="en-US" dirty="0"/>
              <a:t>You may duplicate the Screen Shot template slide as needed.</a:t>
            </a:r>
          </a:p>
          <a:p>
            <a:endParaRPr lang="en-US" dirty="0"/>
          </a:p>
          <a:p>
            <a:pPr marL="0" lvl="2"/>
            <a:r>
              <a:rPr lang="en-US" dirty="0"/>
              <a:t>The screen shots should </a:t>
            </a:r>
            <a:r>
              <a:rPr lang="en-US" u="sng" dirty="0"/>
              <a:t>not</a:t>
            </a:r>
            <a:r>
              <a:rPr lang="en-US" dirty="0"/>
              <a:t> contain any bordering transparent or whitespace. Use paint.net to </a:t>
            </a:r>
            <a:r>
              <a:rPr lang="en-US" u="sng" dirty="0"/>
              <a:t>crop</a:t>
            </a:r>
            <a:r>
              <a:rPr lang="en-US" dirty="0"/>
              <a:t> them appropriately. </a:t>
            </a:r>
            <a:r>
              <a:rPr lang="en-US" b="1" dirty="0">
                <a:solidFill>
                  <a:srgbClr val="FF0000"/>
                </a:solidFill>
                <a:latin typeface="Calibri" panose="020F0502020204030204" pitchFamily="34" charset="0"/>
                <a:cs typeface="Calibri" panose="020F0502020204030204" pitchFamily="34" charset="0"/>
              </a:rPr>
              <a:t>← Read this carefully.</a:t>
            </a:r>
            <a:endParaRPr lang="en-US" b="1" i="1" dirty="0">
              <a:solidFill>
                <a:srgbClr val="FF0000"/>
              </a:solidFill>
              <a:latin typeface="Calibri" panose="020F0502020204030204" pitchFamily="34" charset="0"/>
              <a:cs typeface="Calibri" panose="020F0502020204030204" pitchFamily="34" charset="0"/>
            </a:endParaRPr>
          </a:p>
          <a:p>
            <a:pPr marL="0" lvl="2"/>
            <a:endParaRPr lang="en-US" b="1" i="1" dirty="0">
              <a:solidFill>
                <a:srgbClr val="FF0000"/>
              </a:solidFill>
            </a:endParaRPr>
          </a:p>
          <a:p>
            <a:pPr marL="0" lvl="2"/>
            <a:r>
              <a:rPr lang="en-US" dirty="0"/>
              <a:t>If a slide contains more than one screen shot or additional artwork (like arrows), group all of the items into a single grouping so that it can be copied-and-pasted and resized as a single unit. </a:t>
            </a:r>
            <a:r>
              <a:rPr lang="en-US" b="1" dirty="0">
                <a:solidFill>
                  <a:srgbClr val="FF0000"/>
                </a:solidFill>
                <a:latin typeface="Calibri" panose="020F0502020204030204" pitchFamily="34" charset="0"/>
                <a:cs typeface="Calibri" panose="020F0502020204030204" pitchFamily="34" charset="0"/>
              </a:rPr>
              <a:t>← Read this carefully.</a:t>
            </a:r>
            <a:endParaRPr lang="en-US" dirty="0"/>
          </a:p>
          <a:p>
            <a:endParaRPr lang="en-US" dirty="0"/>
          </a:p>
          <a:p>
            <a:r>
              <a:rPr lang="en-US" b="1" dirty="0">
                <a:solidFill>
                  <a:srgbClr val="FF0000"/>
                </a:solidFill>
              </a:rPr>
              <a:t>Delete this textbox.</a:t>
            </a:r>
          </a:p>
        </p:txBody>
      </p:sp>
    </p:spTree>
    <p:extLst>
      <p:ext uri="{BB962C8B-B14F-4D97-AF65-F5344CB8AC3E}">
        <p14:creationId xmlns:p14="http://schemas.microsoft.com/office/powerpoint/2010/main" val="93562243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[Title of Screen Shot 4]</a:t>
            </a:r>
            <a:endParaRPr lang="en-US" sz="1800" dirty="0"/>
          </a:p>
        </p:txBody>
      </p:sp>
      <p:sp>
        <p:nvSpPr>
          <p:cNvPr id="2" name="Date Placeholder 1"/>
          <p:cNvSpPr>
            <a:spLocks noGrp="1"/>
          </p:cNvSpPr>
          <p:nvPr>
            <p:ph type="dt" sz="half" idx="10"/>
          </p:nvPr>
        </p:nvSpPr>
        <p:spPr/>
        <p:txBody>
          <a:bodyPr/>
          <a:lstStyle/>
          <a:p>
            <a:r>
              <a:rPr lang="en-US"/>
              <a:t>The Capstone Experience</a:t>
            </a:r>
          </a:p>
        </p:txBody>
      </p:sp>
      <p:sp>
        <p:nvSpPr>
          <p:cNvPr id="3" name="Footer Placeholder 2"/>
          <p:cNvSpPr>
            <a:spLocks noGrp="1"/>
          </p:cNvSpPr>
          <p:nvPr>
            <p:ph type="ftr" sz="quarter" idx="11"/>
          </p:nvPr>
        </p:nvSpPr>
        <p:spPr/>
        <p:txBody>
          <a:bodyPr/>
          <a:lstStyle/>
          <a:p>
            <a:r>
              <a:rPr lang="en-US"/>
              <a:t>Team [Team Name] Beta Presentation</a:t>
            </a:r>
            <a:endParaRPr lang="en-US" dirty="0"/>
          </a:p>
        </p:txBody>
      </p:sp>
      <p:sp>
        <p:nvSpPr>
          <p:cNvPr id="4" name="Slide Number Placeholder 3"/>
          <p:cNvSpPr>
            <a:spLocks noGrp="1"/>
          </p:cNvSpPr>
          <p:nvPr>
            <p:ph type="sldNum" sz="quarter" idx="12"/>
          </p:nvPr>
        </p:nvSpPr>
        <p:spPr/>
        <p:txBody>
          <a:bodyPr/>
          <a:lstStyle/>
          <a:p>
            <a:r>
              <a:rPr lang="en-US"/>
              <a:t>10</a:t>
            </a:r>
          </a:p>
        </p:txBody>
      </p:sp>
      <p:sp>
        <p:nvSpPr>
          <p:cNvPr id="7" name="TextBox 6"/>
          <p:cNvSpPr txBox="1"/>
          <p:nvPr/>
        </p:nvSpPr>
        <p:spPr>
          <a:xfrm>
            <a:off x="762000" y="1981200"/>
            <a:ext cx="7620000" cy="4247317"/>
          </a:xfrm>
          <a:prstGeom prst="rect">
            <a:avLst/>
          </a:prstGeom>
          <a:noFill/>
          <a:ln>
            <a:solidFill>
              <a:schemeClr val="tx1"/>
            </a:solidFill>
          </a:ln>
        </p:spPr>
        <p:txBody>
          <a:bodyPr wrap="square" rtlCol="0">
            <a:spAutoFit/>
          </a:bodyPr>
          <a:lstStyle/>
          <a:p>
            <a:r>
              <a:rPr lang="en-US" dirty="0"/>
              <a:t>You must include at least four screenshots.</a:t>
            </a:r>
          </a:p>
          <a:p>
            <a:endParaRPr lang="en-US" dirty="0"/>
          </a:p>
          <a:p>
            <a:pPr marL="0" lvl="2"/>
            <a:r>
              <a:rPr lang="en-US" dirty="0"/>
              <a:t>Include actual screen shots (i.e., not mockups), replacing [Title of Screen Shot]  with an appropriate title. </a:t>
            </a:r>
          </a:p>
          <a:p>
            <a:pPr marL="0" lvl="2"/>
            <a:endParaRPr lang="en-US" dirty="0"/>
          </a:p>
          <a:p>
            <a:pPr marL="0" lvl="2"/>
            <a:r>
              <a:rPr lang="en-US" dirty="0"/>
              <a:t>You may duplicate the Screen Shot template slide as needed.</a:t>
            </a:r>
          </a:p>
          <a:p>
            <a:endParaRPr lang="en-US" dirty="0"/>
          </a:p>
          <a:p>
            <a:pPr marL="0" lvl="2"/>
            <a:r>
              <a:rPr lang="en-US" dirty="0"/>
              <a:t>The screen shots should </a:t>
            </a:r>
            <a:r>
              <a:rPr lang="en-US" u="sng" dirty="0"/>
              <a:t>not</a:t>
            </a:r>
            <a:r>
              <a:rPr lang="en-US" dirty="0"/>
              <a:t> contain any bordering transparent or whitespace. Use paint.net to </a:t>
            </a:r>
            <a:r>
              <a:rPr lang="en-US" u="sng" dirty="0"/>
              <a:t>crop</a:t>
            </a:r>
            <a:r>
              <a:rPr lang="en-US" dirty="0"/>
              <a:t> them appropriately. </a:t>
            </a:r>
            <a:r>
              <a:rPr lang="en-US" b="1" dirty="0">
                <a:solidFill>
                  <a:srgbClr val="FF0000"/>
                </a:solidFill>
                <a:latin typeface="Calibri" panose="020F0502020204030204" pitchFamily="34" charset="0"/>
                <a:cs typeface="Calibri" panose="020F0502020204030204" pitchFamily="34" charset="0"/>
              </a:rPr>
              <a:t>← Read this carefully.</a:t>
            </a:r>
            <a:endParaRPr lang="en-US" b="1" i="1" dirty="0">
              <a:solidFill>
                <a:srgbClr val="FF0000"/>
              </a:solidFill>
              <a:latin typeface="Calibri" panose="020F0502020204030204" pitchFamily="34" charset="0"/>
              <a:cs typeface="Calibri" panose="020F0502020204030204" pitchFamily="34" charset="0"/>
            </a:endParaRPr>
          </a:p>
          <a:p>
            <a:pPr marL="0" lvl="2"/>
            <a:endParaRPr lang="en-US" b="1" i="1" dirty="0">
              <a:solidFill>
                <a:srgbClr val="FF0000"/>
              </a:solidFill>
            </a:endParaRPr>
          </a:p>
          <a:p>
            <a:pPr marL="0" lvl="2"/>
            <a:r>
              <a:rPr lang="en-US" dirty="0"/>
              <a:t>If a slide contains more than one screen shot or additional artwork (like arrows), group all of the items into a single grouping so that it can be copied-and-pasted and resized as a single unit. </a:t>
            </a:r>
            <a:r>
              <a:rPr lang="en-US" b="1" dirty="0">
                <a:solidFill>
                  <a:srgbClr val="FF0000"/>
                </a:solidFill>
                <a:latin typeface="Calibri" panose="020F0502020204030204" pitchFamily="34" charset="0"/>
                <a:cs typeface="Calibri" panose="020F0502020204030204" pitchFamily="34" charset="0"/>
              </a:rPr>
              <a:t>← Read this carefully.</a:t>
            </a:r>
            <a:endParaRPr lang="en-US" dirty="0"/>
          </a:p>
          <a:p>
            <a:endParaRPr lang="en-US" dirty="0"/>
          </a:p>
          <a:p>
            <a:r>
              <a:rPr lang="en-US" b="1" dirty="0">
                <a:solidFill>
                  <a:srgbClr val="FF0000"/>
                </a:solidFill>
              </a:rPr>
              <a:t>Delete this textbox.</a:t>
            </a:r>
          </a:p>
        </p:txBody>
      </p:sp>
    </p:spTree>
    <p:extLst>
      <p:ext uri="{BB962C8B-B14F-4D97-AF65-F5344CB8AC3E}">
        <p14:creationId xmlns:p14="http://schemas.microsoft.com/office/powerpoint/2010/main" val="123560434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eaLnBrk="1" hangingPunct="1"/>
            <a:r>
              <a:rPr lang="en-US"/>
              <a:t>What’s left to do?</a:t>
            </a:r>
          </a:p>
        </p:txBody>
      </p:sp>
      <p:sp>
        <p:nvSpPr>
          <p:cNvPr id="19459" name="Rectangle 5"/>
          <p:cNvSpPr>
            <a:spLocks noGrp="1" noChangeArrowheads="1"/>
          </p:cNvSpPr>
          <p:nvPr>
            <p:ph type="body" idx="1"/>
          </p:nvPr>
        </p:nvSpPr>
        <p:spPr/>
        <p:txBody>
          <a:bodyPr/>
          <a:lstStyle/>
          <a:p>
            <a:r>
              <a:rPr lang="en-US" dirty="0"/>
              <a:t>Task 1</a:t>
            </a:r>
          </a:p>
          <a:p>
            <a:r>
              <a:rPr lang="en-US" dirty="0"/>
              <a:t>Task 2</a:t>
            </a:r>
          </a:p>
          <a:p>
            <a:r>
              <a:rPr lang="en-US" dirty="0"/>
              <a:t>Task 3</a:t>
            </a:r>
          </a:p>
          <a:p>
            <a:r>
              <a:rPr lang="en-US" dirty="0"/>
              <a:t>Task 4</a:t>
            </a:r>
          </a:p>
          <a:p>
            <a:pPr eaLnBrk="1" hangingPunct="1"/>
            <a:r>
              <a:rPr lang="en-US" dirty="0"/>
              <a:t>Etc…</a:t>
            </a:r>
          </a:p>
        </p:txBody>
      </p:sp>
      <p:sp>
        <p:nvSpPr>
          <p:cNvPr id="5" name="Date Placeholder 4"/>
          <p:cNvSpPr>
            <a:spLocks noGrp="1"/>
          </p:cNvSpPr>
          <p:nvPr>
            <p:ph type="dt" sz="quarter" idx="10"/>
          </p:nvPr>
        </p:nvSpPr>
        <p:spPr/>
        <p:txBody>
          <a:bodyPr/>
          <a:lstStyle/>
          <a:p>
            <a:pPr>
              <a:defRPr/>
            </a:pPr>
            <a:r>
              <a:rPr lang="en-US"/>
              <a:t>The Capstone Experience</a:t>
            </a:r>
          </a:p>
        </p:txBody>
      </p:sp>
      <p:sp>
        <p:nvSpPr>
          <p:cNvPr id="6" name="Footer Placeholder 5"/>
          <p:cNvSpPr>
            <a:spLocks noGrp="1"/>
          </p:cNvSpPr>
          <p:nvPr>
            <p:ph type="ftr" sz="quarter" idx="11"/>
          </p:nvPr>
        </p:nvSpPr>
        <p:spPr/>
        <p:txBody>
          <a:bodyPr/>
          <a:lstStyle/>
          <a:p>
            <a:pPr>
              <a:defRPr/>
            </a:pPr>
            <a:r>
              <a:rPr lang="en-US"/>
              <a:t>Team [Team Name] Beta Presentation</a:t>
            </a:r>
          </a:p>
        </p:txBody>
      </p:sp>
      <p:sp>
        <p:nvSpPr>
          <p:cNvPr id="7" name="Slide Number Placeholder 6"/>
          <p:cNvSpPr>
            <a:spLocks noGrp="1"/>
          </p:cNvSpPr>
          <p:nvPr>
            <p:ph type="sldNum" sz="quarter" idx="12"/>
          </p:nvPr>
        </p:nvSpPr>
        <p:spPr/>
        <p:txBody>
          <a:bodyPr/>
          <a:lstStyle/>
          <a:p>
            <a:pPr>
              <a:defRPr/>
            </a:pPr>
            <a:fld id="{59023616-1124-4B26-907F-41EE7B88C11E}" type="slidenum">
              <a:rPr lang="en-US"/>
              <a:pPr>
                <a:defRPr/>
              </a:pPr>
              <a:t>12</a:t>
            </a:fld>
            <a:endParaRPr lang="en-US"/>
          </a:p>
        </p:txBody>
      </p:sp>
      <p:sp>
        <p:nvSpPr>
          <p:cNvPr id="8" name="TextBox 7"/>
          <p:cNvSpPr txBox="1"/>
          <p:nvPr/>
        </p:nvSpPr>
        <p:spPr>
          <a:xfrm>
            <a:off x="3124200" y="1981200"/>
            <a:ext cx="4495800" cy="2862322"/>
          </a:xfrm>
          <a:prstGeom prst="rect">
            <a:avLst/>
          </a:prstGeom>
          <a:noFill/>
          <a:ln>
            <a:solidFill>
              <a:schemeClr val="tx1"/>
            </a:solidFill>
          </a:ln>
        </p:spPr>
        <p:txBody>
          <a:bodyPr wrap="square" rtlCol="0">
            <a:spAutoFit/>
          </a:bodyPr>
          <a:lstStyle/>
          <a:p>
            <a:r>
              <a:rPr lang="en-US" dirty="0"/>
              <a:t>Simply give a list of the major tasks that you need to accomplish to complete your project.</a:t>
            </a:r>
          </a:p>
          <a:p>
            <a:endParaRPr lang="en-US" dirty="0"/>
          </a:p>
          <a:p>
            <a:r>
              <a:rPr lang="en-US" dirty="0"/>
              <a:t>Only include things that are relevant to your software system.</a:t>
            </a:r>
          </a:p>
          <a:p>
            <a:endParaRPr lang="en-US" dirty="0"/>
          </a:p>
          <a:p>
            <a:r>
              <a:rPr lang="en-US" dirty="0"/>
              <a:t>Do NOT include things such as “Update the Project Plan” or “Create Project Video.”</a:t>
            </a:r>
          </a:p>
          <a:p>
            <a:endParaRPr lang="en-US" dirty="0"/>
          </a:p>
          <a:p>
            <a:r>
              <a:rPr lang="en-US" b="1" dirty="0">
                <a:solidFill>
                  <a:srgbClr val="FF0000"/>
                </a:solidFill>
              </a:rPr>
              <a:t>Delete this textbox.</a:t>
            </a:r>
          </a:p>
        </p:txBody>
      </p:sp>
    </p:spTree>
    <p:extLst>
      <p:ext uri="{BB962C8B-B14F-4D97-AF65-F5344CB8AC3E}">
        <p14:creationId xmlns:p14="http://schemas.microsoft.com/office/powerpoint/2010/main" val="154500431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title"/>
          </p:nvPr>
        </p:nvSpPr>
        <p:spPr/>
        <p:txBody>
          <a:bodyPr/>
          <a:lstStyle/>
          <a:p>
            <a:r>
              <a:rPr lang="en-US" dirty="0"/>
              <a:t>Questions?</a:t>
            </a:r>
          </a:p>
        </p:txBody>
      </p:sp>
      <p:sp>
        <p:nvSpPr>
          <p:cNvPr id="5" name="Date Placeholder 4"/>
          <p:cNvSpPr>
            <a:spLocks noGrp="1"/>
          </p:cNvSpPr>
          <p:nvPr>
            <p:ph type="dt" sz="half" idx="10"/>
          </p:nvPr>
        </p:nvSpPr>
        <p:spPr/>
        <p:txBody>
          <a:bodyPr/>
          <a:lstStyle/>
          <a:p>
            <a:r>
              <a:rPr lang="en-US"/>
              <a:t>The Capstone Experience</a:t>
            </a:r>
          </a:p>
        </p:txBody>
      </p:sp>
      <p:sp>
        <p:nvSpPr>
          <p:cNvPr id="6" name="Footer Placeholder 5"/>
          <p:cNvSpPr>
            <a:spLocks noGrp="1"/>
          </p:cNvSpPr>
          <p:nvPr>
            <p:ph type="ftr" sz="quarter" idx="11"/>
          </p:nvPr>
        </p:nvSpPr>
        <p:spPr/>
        <p:txBody>
          <a:bodyPr/>
          <a:lstStyle/>
          <a:p>
            <a:r>
              <a:rPr lang="en-US"/>
              <a:t>Team [Team Name] Beta Presentation</a:t>
            </a:r>
          </a:p>
        </p:txBody>
      </p:sp>
      <p:sp>
        <p:nvSpPr>
          <p:cNvPr id="7" name="Slide Number Placeholder 6"/>
          <p:cNvSpPr>
            <a:spLocks noGrp="1"/>
          </p:cNvSpPr>
          <p:nvPr>
            <p:ph type="sldNum" sz="quarter" idx="12"/>
          </p:nvPr>
        </p:nvSpPr>
        <p:spPr/>
        <p:txBody>
          <a:bodyPr/>
          <a:lstStyle/>
          <a:p>
            <a:fld id="{B6F15528-21DE-4FAA-801E-634DDDAF4B2B}" type="slidenum">
              <a:rPr lang="en-US" smtClean="0"/>
              <a:pPr/>
              <a:t>13</a:t>
            </a:fld>
            <a:endParaRPr lang="en-US"/>
          </a:p>
        </p:txBody>
      </p:sp>
      <p:sp>
        <p:nvSpPr>
          <p:cNvPr id="3" name="TextBox 2"/>
          <p:cNvSpPr txBox="1"/>
          <p:nvPr/>
        </p:nvSpPr>
        <p:spPr>
          <a:xfrm>
            <a:off x="1219200" y="2057400"/>
            <a:ext cx="685800" cy="1569660"/>
          </a:xfrm>
          <a:prstGeom prst="rect">
            <a:avLst/>
          </a:prstGeom>
          <a:noFill/>
        </p:spPr>
        <p:txBody>
          <a:bodyPr wrap="square" rtlCol="0">
            <a:spAutoFit/>
          </a:bodyPr>
          <a:lstStyle/>
          <a:p>
            <a:pPr algn="ctr"/>
            <a:r>
              <a:rPr lang="en-US" sz="9600" dirty="0"/>
              <a:t>?</a:t>
            </a:r>
          </a:p>
        </p:txBody>
      </p:sp>
      <p:sp>
        <p:nvSpPr>
          <p:cNvPr id="9" name="TextBox 8"/>
          <p:cNvSpPr txBox="1"/>
          <p:nvPr/>
        </p:nvSpPr>
        <p:spPr>
          <a:xfrm>
            <a:off x="1018563" y="3886200"/>
            <a:ext cx="685800" cy="1569660"/>
          </a:xfrm>
          <a:prstGeom prst="rect">
            <a:avLst/>
          </a:prstGeom>
          <a:noFill/>
        </p:spPr>
        <p:txBody>
          <a:bodyPr wrap="square" rtlCol="0">
            <a:spAutoFit/>
          </a:bodyPr>
          <a:lstStyle/>
          <a:p>
            <a:pPr algn="ctr"/>
            <a:r>
              <a:rPr lang="en-US" sz="9600" dirty="0"/>
              <a:t>?</a:t>
            </a:r>
          </a:p>
        </p:txBody>
      </p:sp>
      <p:sp>
        <p:nvSpPr>
          <p:cNvPr id="10" name="TextBox 9"/>
          <p:cNvSpPr txBox="1"/>
          <p:nvPr/>
        </p:nvSpPr>
        <p:spPr>
          <a:xfrm>
            <a:off x="4114800" y="3710970"/>
            <a:ext cx="685800" cy="1569660"/>
          </a:xfrm>
          <a:prstGeom prst="rect">
            <a:avLst/>
          </a:prstGeom>
          <a:noFill/>
        </p:spPr>
        <p:txBody>
          <a:bodyPr wrap="square" rtlCol="0">
            <a:spAutoFit/>
          </a:bodyPr>
          <a:lstStyle/>
          <a:p>
            <a:pPr algn="ctr"/>
            <a:r>
              <a:rPr lang="en-US" sz="9600" dirty="0"/>
              <a:t>?</a:t>
            </a:r>
          </a:p>
        </p:txBody>
      </p:sp>
      <p:sp>
        <p:nvSpPr>
          <p:cNvPr id="11" name="TextBox 10"/>
          <p:cNvSpPr txBox="1"/>
          <p:nvPr/>
        </p:nvSpPr>
        <p:spPr>
          <a:xfrm>
            <a:off x="2819400" y="5181600"/>
            <a:ext cx="685800" cy="1569660"/>
          </a:xfrm>
          <a:prstGeom prst="rect">
            <a:avLst/>
          </a:prstGeom>
          <a:noFill/>
        </p:spPr>
        <p:txBody>
          <a:bodyPr wrap="square" rtlCol="0">
            <a:spAutoFit/>
          </a:bodyPr>
          <a:lstStyle/>
          <a:p>
            <a:pPr algn="ctr"/>
            <a:r>
              <a:rPr lang="en-US" sz="9600" dirty="0"/>
              <a:t>?</a:t>
            </a:r>
          </a:p>
        </p:txBody>
      </p:sp>
      <p:sp>
        <p:nvSpPr>
          <p:cNvPr id="12" name="TextBox 11"/>
          <p:cNvSpPr txBox="1"/>
          <p:nvPr/>
        </p:nvSpPr>
        <p:spPr>
          <a:xfrm>
            <a:off x="3657600" y="1752600"/>
            <a:ext cx="685800" cy="1569660"/>
          </a:xfrm>
          <a:prstGeom prst="rect">
            <a:avLst/>
          </a:prstGeom>
          <a:noFill/>
        </p:spPr>
        <p:txBody>
          <a:bodyPr wrap="square" rtlCol="0">
            <a:spAutoFit/>
          </a:bodyPr>
          <a:lstStyle/>
          <a:p>
            <a:pPr algn="ctr"/>
            <a:r>
              <a:rPr lang="en-US" sz="9600" dirty="0"/>
              <a:t>?</a:t>
            </a:r>
          </a:p>
        </p:txBody>
      </p:sp>
      <p:sp>
        <p:nvSpPr>
          <p:cNvPr id="13" name="TextBox 12"/>
          <p:cNvSpPr txBox="1"/>
          <p:nvPr/>
        </p:nvSpPr>
        <p:spPr>
          <a:xfrm>
            <a:off x="7620000" y="4495800"/>
            <a:ext cx="685800" cy="1569660"/>
          </a:xfrm>
          <a:prstGeom prst="rect">
            <a:avLst/>
          </a:prstGeom>
          <a:noFill/>
        </p:spPr>
        <p:txBody>
          <a:bodyPr wrap="square" rtlCol="0">
            <a:spAutoFit/>
          </a:bodyPr>
          <a:lstStyle/>
          <a:p>
            <a:pPr algn="ctr"/>
            <a:r>
              <a:rPr lang="en-US" sz="9600" dirty="0"/>
              <a:t>?</a:t>
            </a:r>
          </a:p>
        </p:txBody>
      </p:sp>
      <p:sp>
        <p:nvSpPr>
          <p:cNvPr id="14" name="TextBox 13"/>
          <p:cNvSpPr txBox="1"/>
          <p:nvPr/>
        </p:nvSpPr>
        <p:spPr>
          <a:xfrm>
            <a:off x="5943600" y="2030835"/>
            <a:ext cx="685800" cy="1569660"/>
          </a:xfrm>
          <a:prstGeom prst="rect">
            <a:avLst/>
          </a:prstGeom>
          <a:noFill/>
        </p:spPr>
        <p:txBody>
          <a:bodyPr wrap="square" rtlCol="0">
            <a:spAutoFit/>
          </a:bodyPr>
          <a:lstStyle/>
          <a:p>
            <a:pPr algn="ctr"/>
            <a:r>
              <a:rPr lang="en-US" sz="9600" dirty="0"/>
              <a:t>?</a:t>
            </a:r>
          </a:p>
        </p:txBody>
      </p:sp>
      <p:sp>
        <p:nvSpPr>
          <p:cNvPr id="16" name="TextBox 15"/>
          <p:cNvSpPr txBox="1"/>
          <p:nvPr/>
        </p:nvSpPr>
        <p:spPr>
          <a:xfrm>
            <a:off x="6248400" y="4812740"/>
            <a:ext cx="685800" cy="1569660"/>
          </a:xfrm>
          <a:prstGeom prst="rect">
            <a:avLst/>
          </a:prstGeom>
          <a:noFill/>
        </p:spPr>
        <p:txBody>
          <a:bodyPr wrap="square" rtlCol="0">
            <a:spAutoFit/>
          </a:bodyPr>
          <a:lstStyle/>
          <a:p>
            <a:pPr algn="ctr"/>
            <a:r>
              <a:rPr lang="en-US" sz="9600" dirty="0"/>
              <a:t>?</a:t>
            </a:r>
          </a:p>
        </p:txBody>
      </p:sp>
      <p:sp>
        <p:nvSpPr>
          <p:cNvPr id="17" name="TextBox 16"/>
          <p:cNvSpPr txBox="1"/>
          <p:nvPr/>
        </p:nvSpPr>
        <p:spPr>
          <a:xfrm>
            <a:off x="7734300" y="1545529"/>
            <a:ext cx="685800" cy="1569660"/>
          </a:xfrm>
          <a:prstGeom prst="rect">
            <a:avLst/>
          </a:prstGeom>
          <a:noFill/>
        </p:spPr>
        <p:txBody>
          <a:bodyPr wrap="square" rtlCol="0">
            <a:spAutoFit/>
          </a:bodyPr>
          <a:lstStyle/>
          <a:p>
            <a:pPr algn="ctr"/>
            <a:r>
              <a:rPr lang="en-US" sz="9600" dirty="0"/>
              <a:t>?</a:t>
            </a:r>
          </a:p>
        </p:txBody>
      </p:sp>
    </p:spTree>
    <p:extLst>
      <p:ext uri="{BB962C8B-B14F-4D97-AF65-F5344CB8AC3E}">
        <p14:creationId xmlns:p14="http://schemas.microsoft.com/office/powerpoint/2010/main" val="29742468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US" dirty="0"/>
              <a:t>READ ME	</a:t>
            </a:r>
            <a:r>
              <a:rPr lang="en-US" sz="2000" dirty="0">
                <a:latin typeface="Calibri" panose="020F0502020204030204" pitchFamily="34" charset="0"/>
              </a:rPr>
              <a:t>[2 of 4]</a:t>
            </a:r>
          </a:p>
        </p:txBody>
      </p:sp>
      <p:sp>
        <p:nvSpPr>
          <p:cNvPr id="3075" name="Content Placeholder 2"/>
          <p:cNvSpPr>
            <a:spLocks noGrp="1"/>
          </p:cNvSpPr>
          <p:nvPr>
            <p:ph idx="1"/>
          </p:nvPr>
        </p:nvSpPr>
        <p:spPr>
          <a:xfrm>
            <a:off x="457200" y="1600200"/>
            <a:ext cx="8229600" cy="5257800"/>
          </a:xfrm>
        </p:spPr>
        <p:txBody>
          <a:bodyPr>
            <a:noAutofit/>
          </a:bodyPr>
          <a:lstStyle/>
          <a:p>
            <a:r>
              <a:rPr lang="en-US" sz="1800" dirty="0"/>
              <a:t>Presenting (Continued)</a:t>
            </a:r>
          </a:p>
          <a:p>
            <a:pPr lvl="1"/>
            <a:r>
              <a:rPr lang="en-US" sz="1500" dirty="0"/>
              <a:t>You should give live demos on actual hardware, rather than using screen recordings or simulators.</a:t>
            </a:r>
          </a:p>
          <a:p>
            <a:pPr lvl="1"/>
            <a:r>
              <a:rPr lang="en-US" sz="1500" dirty="0"/>
              <a:t>We have a number of adapters for connecting various mobile devices to the projector. If you plan on doing so, ask the TAs well in advance to borrow an adapter and test it in advance.</a:t>
            </a:r>
          </a:p>
          <a:p>
            <a:pPr lvl="1"/>
            <a:r>
              <a:rPr lang="en-US" sz="1500" dirty="0"/>
              <a:t>Our meeting room includes a document camera. You can use this to project mobile devices. If you plan on doing so, practice this in advance.</a:t>
            </a:r>
          </a:p>
          <a:p>
            <a:pPr lvl="1"/>
            <a:r>
              <a:rPr lang="en-US" sz="1500" dirty="0"/>
              <a:t>We strongly suggest that, as a backup to live demonstrations, you make screen recordings of your software demonstrations using Camtasia in advance. Things can and do go wrong during live demonstrations.</a:t>
            </a:r>
            <a:br>
              <a:rPr lang="en-US" sz="1500" dirty="0"/>
            </a:br>
            <a:r>
              <a:rPr lang="en-US" sz="1500" dirty="0"/>
              <a:t>For example, one semester a Google service went down just prior to a team’s presentation, which ruined their presentation. You will get exactly one chance to present, so be prepared.</a:t>
            </a:r>
            <a:br>
              <a:rPr lang="en-US" sz="1500" dirty="0"/>
            </a:br>
            <a:r>
              <a:rPr lang="en-US" sz="1500" dirty="0"/>
              <a:t>If you live demonstration fails, you can play a screen recording and talk through it. While this is not as good as a live demonstration, it’s better than no demonstration at all.</a:t>
            </a:r>
          </a:p>
        </p:txBody>
      </p:sp>
      <p:sp>
        <p:nvSpPr>
          <p:cNvPr id="4" name="Date Placeholder 3"/>
          <p:cNvSpPr>
            <a:spLocks noGrp="1"/>
          </p:cNvSpPr>
          <p:nvPr>
            <p:ph type="dt" sz="half" idx="10"/>
          </p:nvPr>
        </p:nvSpPr>
        <p:spPr/>
        <p:txBody>
          <a:bodyPr/>
          <a:lstStyle/>
          <a:p>
            <a:r>
              <a:rPr lang="en-US"/>
              <a:t>The Capstone Experience</a:t>
            </a:r>
          </a:p>
        </p:txBody>
      </p:sp>
      <p:sp>
        <p:nvSpPr>
          <p:cNvPr id="5" name="Footer Placeholder 4"/>
          <p:cNvSpPr>
            <a:spLocks noGrp="1"/>
          </p:cNvSpPr>
          <p:nvPr>
            <p:ph type="ftr" sz="quarter" idx="11"/>
          </p:nvPr>
        </p:nvSpPr>
        <p:spPr/>
        <p:txBody>
          <a:bodyPr/>
          <a:lstStyle/>
          <a:p>
            <a:r>
              <a:rPr lang="en-US"/>
              <a:t>Team [Team Name] Beta Presentation</a:t>
            </a:r>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2</a:t>
            </a:fld>
            <a:endParaRPr lang="en-US"/>
          </a:p>
        </p:txBody>
      </p:sp>
      <p:sp>
        <p:nvSpPr>
          <p:cNvPr id="7" name="TextBox 6"/>
          <p:cNvSpPr txBox="1"/>
          <p:nvPr/>
        </p:nvSpPr>
        <p:spPr>
          <a:xfrm>
            <a:off x="6934200" y="0"/>
            <a:ext cx="2209800" cy="369332"/>
          </a:xfrm>
          <a:prstGeom prst="rect">
            <a:avLst/>
          </a:prstGeom>
          <a:noFill/>
        </p:spPr>
        <p:txBody>
          <a:bodyPr wrap="square" rtlCol="0">
            <a:spAutoFit/>
          </a:bodyPr>
          <a:lstStyle/>
          <a:p>
            <a:pPr algn="r"/>
            <a:r>
              <a:rPr lang="en-US" b="1" dirty="0">
                <a:solidFill>
                  <a:srgbClr val="FF0000"/>
                </a:solidFill>
              </a:rPr>
              <a:t>Delete this slide.</a:t>
            </a:r>
          </a:p>
        </p:txBody>
      </p:sp>
    </p:spTree>
    <p:extLst>
      <p:ext uri="{BB962C8B-B14F-4D97-AF65-F5344CB8AC3E}">
        <p14:creationId xmlns:p14="http://schemas.microsoft.com/office/powerpoint/2010/main" val="18175083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US" dirty="0"/>
              <a:t>READ ME	</a:t>
            </a:r>
            <a:r>
              <a:rPr lang="en-US" sz="2000" dirty="0">
                <a:latin typeface="Calibri" panose="020F0502020204030204" pitchFamily="34" charset="0"/>
              </a:rPr>
              <a:t>[3 of 4]</a:t>
            </a:r>
          </a:p>
        </p:txBody>
      </p:sp>
      <p:sp>
        <p:nvSpPr>
          <p:cNvPr id="3075" name="Content Placeholder 2"/>
          <p:cNvSpPr>
            <a:spLocks noGrp="1"/>
          </p:cNvSpPr>
          <p:nvPr>
            <p:ph idx="1"/>
          </p:nvPr>
        </p:nvSpPr>
        <p:spPr/>
        <p:txBody>
          <a:bodyPr>
            <a:normAutofit fontScale="70000" lnSpcReduction="20000"/>
          </a:bodyPr>
          <a:lstStyle/>
          <a:p>
            <a:r>
              <a:rPr lang="en-US"/>
              <a:t>Content</a:t>
            </a:r>
            <a:endParaRPr lang="en-US" dirty="0"/>
          </a:p>
          <a:p>
            <a:pPr lvl="1"/>
            <a:r>
              <a:rPr lang="en-US" dirty="0"/>
              <a:t>Do not include any company confidential information in your presentation since all presentations will be posted on the web site.</a:t>
            </a:r>
          </a:p>
          <a:p>
            <a:pPr lvl="1"/>
            <a:r>
              <a:rPr lang="en-US" dirty="0"/>
              <a:t>Screen Shots</a:t>
            </a:r>
          </a:p>
          <a:p>
            <a:pPr lvl="2"/>
            <a:r>
              <a:rPr lang="en-US" dirty="0"/>
              <a:t>You should include at least four screen shots.</a:t>
            </a:r>
          </a:p>
          <a:p>
            <a:pPr lvl="2"/>
            <a:r>
              <a:rPr lang="en-US" dirty="0"/>
              <a:t>Include actual screen shots (i.e., not mockups), replacing [Title of Screen Shot]  with an appropriate title. </a:t>
            </a:r>
          </a:p>
          <a:p>
            <a:pPr lvl="2"/>
            <a:r>
              <a:rPr lang="en-US" dirty="0"/>
              <a:t>You may duplicate the Screen Shot template slide as needed.</a:t>
            </a:r>
          </a:p>
          <a:p>
            <a:pPr lvl="2"/>
            <a:r>
              <a:rPr lang="en-US" dirty="0"/>
              <a:t>The screen shots </a:t>
            </a:r>
            <a:r>
              <a:rPr lang="en-US"/>
              <a:t>are intended </a:t>
            </a:r>
            <a:r>
              <a:rPr lang="en-US" dirty="0"/>
              <a:t>for posting on the web rather than for being used during your presentation so you may include as many screen shots as you like in this slide deck but skip many of them during your presentation by making them hidden slides.</a:t>
            </a:r>
          </a:p>
          <a:p>
            <a:pPr lvl="2"/>
            <a:r>
              <a:rPr lang="en-US" dirty="0"/>
              <a:t>The screen shots should </a:t>
            </a:r>
            <a:r>
              <a:rPr lang="en-US" u="sng" dirty="0"/>
              <a:t>not</a:t>
            </a:r>
            <a:r>
              <a:rPr lang="en-US" dirty="0"/>
              <a:t> contain any bordering transparent or whitespace. Use paint.net to </a:t>
            </a:r>
            <a:r>
              <a:rPr lang="en-US" u="sng" dirty="0"/>
              <a:t>crop</a:t>
            </a:r>
            <a:r>
              <a:rPr lang="en-US" dirty="0"/>
              <a:t> them appropriately. </a:t>
            </a:r>
            <a:r>
              <a:rPr lang="en-US" b="1" dirty="0">
                <a:solidFill>
                  <a:srgbClr val="FF0000"/>
                </a:solidFill>
                <a:latin typeface="Calibri" panose="020F0502020204030204" pitchFamily="34" charset="0"/>
                <a:cs typeface="Calibri" panose="020F0502020204030204" pitchFamily="34" charset="0"/>
              </a:rPr>
              <a:t>← Read this carefully.</a:t>
            </a:r>
            <a:endParaRPr lang="en-US" b="1" dirty="0">
              <a:solidFill>
                <a:srgbClr val="FF0000"/>
              </a:solidFill>
            </a:endParaRPr>
          </a:p>
          <a:p>
            <a:pPr lvl="2"/>
            <a:r>
              <a:rPr lang="en-US" dirty="0"/>
              <a:t>If a slide contains more than one screen shot or additional artwork (like an arrow), group all of the items into a single grouping so that it can be copied-and-pasted and resized as a single unit. </a:t>
            </a:r>
            <a:r>
              <a:rPr lang="en-US" b="1" dirty="0">
                <a:solidFill>
                  <a:srgbClr val="FF0000"/>
                </a:solidFill>
                <a:latin typeface="Calibri" panose="020F0502020204030204" pitchFamily="34" charset="0"/>
                <a:cs typeface="Calibri" panose="020F0502020204030204" pitchFamily="34" charset="0"/>
              </a:rPr>
              <a:t>← Read this carefully.</a:t>
            </a:r>
            <a:endParaRPr lang="en-US" b="1" dirty="0">
              <a:solidFill>
                <a:srgbClr val="FF0000"/>
              </a:solidFill>
            </a:endParaRPr>
          </a:p>
          <a:p>
            <a:pPr marL="461963" lvl="2" indent="0">
              <a:buNone/>
            </a:pPr>
            <a:endParaRPr lang="en-US" dirty="0"/>
          </a:p>
        </p:txBody>
      </p:sp>
      <p:sp>
        <p:nvSpPr>
          <p:cNvPr id="4" name="Date Placeholder 3"/>
          <p:cNvSpPr>
            <a:spLocks noGrp="1"/>
          </p:cNvSpPr>
          <p:nvPr>
            <p:ph type="dt" sz="half" idx="10"/>
          </p:nvPr>
        </p:nvSpPr>
        <p:spPr/>
        <p:txBody>
          <a:bodyPr/>
          <a:lstStyle/>
          <a:p>
            <a:r>
              <a:rPr lang="en-US"/>
              <a:t>The Capstone Experience</a:t>
            </a:r>
          </a:p>
        </p:txBody>
      </p:sp>
      <p:sp>
        <p:nvSpPr>
          <p:cNvPr id="5" name="Footer Placeholder 4"/>
          <p:cNvSpPr>
            <a:spLocks noGrp="1"/>
          </p:cNvSpPr>
          <p:nvPr>
            <p:ph type="ftr" sz="quarter" idx="11"/>
          </p:nvPr>
        </p:nvSpPr>
        <p:spPr/>
        <p:txBody>
          <a:bodyPr/>
          <a:lstStyle/>
          <a:p>
            <a:r>
              <a:rPr lang="en-US" dirty="0"/>
              <a:t>Team [Team Name</a:t>
            </a:r>
            <a:r>
              <a:rPr lang="en-US"/>
              <a:t>] Beta </a:t>
            </a:r>
            <a:r>
              <a:rPr lang="en-US" dirty="0"/>
              <a:t>Presentation</a:t>
            </a:r>
          </a:p>
        </p:txBody>
      </p:sp>
      <p:sp>
        <p:nvSpPr>
          <p:cNvPr id="6" name="Slide Number Placeholder 5"/>
          <p:cNvSpPr>
            <a:spLocks noGrp="1"/>
          </p:cNvSpPr>
          <p:nvPr>
            <p:ph type="sldNum" sz="quarter" idx="12"/>
          </p:nvPr>
        </p:nvSpPr>
        <p:spPr/>
        <p:txBody>
          <a:bodyPr/>
          <a:lstStyle/>
          <a:p>
            <a:fld id="{B6F15528-21DE-4FAA-801E-634DDDAF4B2B}" type="slidenum">
              <a:rPr lang="en-US" smtClean="0"/>
              <a:pPr/>
              <a:t>3</a:t>
            </a:fld>
            <a:endParaRPr lang="en-US"/>
          </a:p>
        </p:txBody>
      </p:sp>
      <p:sp>
        <p:nvSpPr>
          <p:cNvPr id="7" name="TextBox 6"/>
          <p:cNvSpPr txBox="1"/>
          <p:nvPr/>
        </p:nvSpPr>
        <p:spPr>
          <a:xfrm>
            <a:off x="6934200" y="0"/>
            <a:ext cx="2209800" cy="369332"/>
          </a:xfrm>
          <a:prstGeom prst="rect">
            <a:avLst/>
          </a:prstGeom>
          <a:noFill/>
        </p:spPr>
        <p:txBody>
          <a:bodyPr wrap="square" rtlCol="0">
            <a:spAutoFit/>
          </a:bodyPr>
          <a:lstStyle/>
          <a:p>
            <a:pPr algn="r"/>
            <a:r>
              <a:rPr lang="en-US" b="1" dirty="0">
                <a:solidFill>
                  <a:srgbClr val="FF0000"/>
                </a:solidFill>
              </a:rPr>
              <a:t>Delete this slide.</a:t>
            </a:r>
          </a:p>
        </p:txBody>
      </p:sp>
    </p:spTree>
    <p:extLst>
      <p:ext uri="{BB962C8B-B14F-4D97-AF65-F5344CB8AC3E}">
        <p14:creationId xmlns:p14="http://schemas.microsoft.com/office/powerpoint/2010/main" val="38375714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US" dirty="0"/>
              <a:t>READ ME	</a:t>
            </a:r>
            <a:r>
              <a:rPr lang="en-US" sz="2000" dirty="0">
                <a:latin typeface="Calibri" panose="020F0502020204030204" pitchFamily="34" charset="0"/>
              </a:rPr>
              <a:t>[4 of 4]</a:t>
            </a:r>
          </a:p>
        </p:txBody>
      </p:sp>
      <p:sp>
        <p:nvSpPr>
          <p:cNvPr id="3075" name="Content Placeholder 2"/>
          <p:cNvSpPr>
            <a:spLocks noGrp="1"/>
          </p:cNvSpPr>
          <p:nvPr>
            <p:ph idx="1"/>
          </p:nvPr>
        </p:nvSpPr>
        <p:spPr/>
        <p:txBody>
          <a:bodyPr>
            <a:normAutofit fontScale="55000" lnSpcReduction="20000"/>
          </a:bodyPr>
          <a:lstStyle/>
          <a:p>
            <a:r>
              <a:rPr lang="en-US" dirty="0"/>
              <a:t>Required Template</a:t>
            </a:r>
          </a:p>
          <a:p>
            <a:pPr lvl="1"/>
            <a:r>
              <a:rPr lang="en-US" dirty="0"/>
              <a:t>Do not edit the Slide Masters.</a:t>
            </a:r>
          </a:p>
          <a:p>
            <a:pPr lvl="1"/>
            <a:r>
              <a:rPr lang="en-US" dirty="0"/>
              <a:t>Throughout the PowerPoint template, replace placeholders […] with the appropriate information.</a:t>
            </a:r>
          </a:p>
          <a:p>
            <a:pPr lvl="1"/>
            <a:r>
              <a:rPr lang="en-US" dirty="0"/>
              <a:t>Edit the center footer by clicking the Header &amp; Footer button on the Insert ribbon. Change [Team Name] in the footer to your company name as in “Team TechSmith Beta ”. If necessary, extend the width of the center footer textbox on the master slide, making sure that you re-center the enlarged textbox.</a:t>
            </a:r>
          </a:p>
          <a:p>
            <a:pPr lvl="1"/>
            <a:r>
              <a:rPr lang="en-US" dirty="0"/>
              <a:t>Do not change the organization of slides. </a:t>
            </a:r>
          </a:p>
          <a:p>
            <a:r>
              <a:rPr lang="en-US" dirty="0"/>
              <a:t>Submission</a:t>
            </a:r>
          </a:p>
          <a:p>
            <a:pPr lvl="1"/>
            <a:r>
              <a:rPr lang="en-US" dirty="0"/>
              <a:t>Although the presentations are scheduled over the course of ten meetings, all teams must be prepared to present on the first day scheduled, Monday, November 16.</a:t>
            </a:r>
          </a:p>
          <a:p>
            <a:pPr lvl="1"/>
            <a:r>
              <a:rPr lang="en-US" dirty="0"/>
              <a:t>The order of the presentations will be posted on our All-Hands Meetings page in the afternoon or evening of the day before the first day scheduled for presentations.</a:t>
            </a:r>
          </a:p>
          <a:p>
            <a:pPr lvl="1"/>
            <a:r>
              <a:rPr lang="en-US" dirty="0"/>
              <a:t>Name your PowerPoint source file as “team-[team-name]-beta-presentation.pptx” replacing “[team-name]” with your team name (using all lower case and replacing all blanks with dashes) in your filename as in “team-urban-science-beta-presentation.pptx”.</a:t>
            </a:r>
          </a:p>
          <a:p>
            <a:pPr lvl="1"/>
            <a:r>
              <a:rPr lang="en-US" dirty="0"/>
              <a:t>Upload your PowerPoint source file to the folder “Beta Presentation Slide Decks” in our Microsoft Teams General </a:t>
            </a:r>
            <a:r>
              <a:rPr lang="en-US"/>
              <a:t>Channel file </a:t>
            </a:r>
            <a:r>
              <a:rPr lang="en-US" dirty="0"/>
              <a:t>space by 11:59 p.m</a:t>
            </a:r>
            <a:r>
              <a:rPr lang="en-US"/>
              <a:t>., Sunday, November 15. </a:t>
            </a:r>
            <a:endParaRPr lang="en-US" dirty="0"/>
          </a:p>
          <a:p>
            <a:pPr lvl="1"/>
            <a:r>
              <a:rPr lang="en-US" dirty="0"/>
              <a:t>Email a copy of your slide deck to your client as well by 11:59 p.m., Sunday, November 15. Do </a:t>
            </a:r>
            <a:r>
              <a:rPr lang="en-US" u="sng" dirty="0"/>
              <a:t>not</a:t>
            </a:r>
            <a:r>
              <a:rPr lang="en-US" dirty="0"/>
              <a:t> cc me on that email.</a:t>
            </a:r>
          </a:p>
          <a:p>
            <a:pPr lvl="1"/>
            <a:r>
              <a:rPr lang="en-US" dirty="0"/>
              <a:t>in the body to practice being a professional and to avoid having your email sent to my junk folder.</a:t>
            </a:r>
          </a:p>
        </p:txBody>
      </p:sp>
      <p:sp>
        <p:nvSpPr>
          <p:cNvPr id="4" name="Date Placeholder 3"/>
          <p:cNvSpPr>
            <a:spLocks noGrp="1"/>
          </p:cNvSpPr>
          <p:nvPr>
            <p:ph type="dt" sz="half" idx="10"/>
          </p:nvPr>
        </p:nvSpPr>
        <p:spPr/>
        <p:txBody>
          <a:bodyPr/>
          <a:lstStyle/>
          <a:p>
            <a:r>
              <a:rPr lang="en-US"/>
              <a:t>The Capstone Experience</a:t>
            </a:r>
          </a:p>
        </p:txBody>
      </p:sp>
      <p:sp>
        <p:nvSpPr>
          <p:cNvPr id="5" name="Footer Placeholder 4"/>
          <p:cNvSpPr>
            <a:spLocks noGrp="1"/>
          </p:cNvSpPr>
          <p:nvPr>
            <p:ph type="ftr" sz="quarter" idx="11"/>
          </p:nvPr>
        </p:nvSpPr>
        <p:spPr/>
        <p:txBody>
          <a:bodyPr/>
          <a:lstStyle/>
          <a:p>
            <a:r>
              <a:rPr lang="en-US"/>
              <a:t>Team [Team Name] Beta Presentation</a:t>
            </a:r>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4</a:t>
            </a:fld>
            <a:endParaRPr lang="en-US"/>
          </a:p>
        </p:txBody>
      </p:sp>
      <p:sp>
        <p:nvSpPr>
          <p:cNvPr id="7" name="TextBox 6"/>
          <p:cNvSpPr txBox="1"/>
          <p:nvPr/>
        </p:nvSpPr>
        <p:spPr>
          <a:xfrm>
            <a:off x="6934200" y="0"/>
            <a:ext cx="2209800" cy="369332"/>
          </a:xfrm>
          <a:prstGeom prst="rect">
            <a:avLst/>
          </a:prstGeom>
          <a:noFill/>
        </p:spPr>
        <p:txBody>
          <a:bodyPr wrap="square" rtlCol="0">
            <a:spAutoFit/>
          </a:bodyPr>
          <a:lstStyle/>
          <a:p>
            <a:pPr algn="r"/>
            <a:r>
              <a:rPr lang="en-US" b="1" dirty="0">
                <a:solidFill>
                  <a:srgbClr val="FF0000"/>
                </a:solidFill>
              </a:rPr>
              <a:t>Delete this slide.</a:t>
            </a:r>
          </a:p>
        </p:txBody>
      </p:sp>
    </p:spTree>
    <p:extLst>
      <p:ext uri="{BB962C8B-B14F-4D97-AF65-F5344CB8AC3E}">
        <p14:creationId xmlns:p14="http://schemas.microsoft.com/office/powerpoint/2010/main" val="2891688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p:txBody>
          <a:bodyPr>
            <a:normAutofit fontScale="90000"/>
          </a:bodyPr>
          <a:lstStyle/>
          <a:p>
            <a:r>
              <a:rPr lang="en-US"/>
              <a:t>Beta </a:t>
            </a:r>
            <a:r>
              <a:rPr lang="en-US" dirty="0"/>
              <a:t>Presentation</a:t>
            </a:r>
            <a:br>
              <a:rPr lang="en-US" dirty="0"/>
            </a:br>
            <a:r>
              <a:rPr lang="en-US" dirty="0"/>
              <a:t>[Project Title 36pt]</a:t>
            </a:r>
          </a:p>
        </p:txBody>
      </p:sp>
      <p:sp>
        <p:nvSpPr>
          <p:cNvPr id="3" name="Subtitle 2"/>
          <p:cNvSpPr>
            <a:spLocks noGrp="1"/>
          </p:cNvSpPr>
          <p:nvPr>
            <p:ph type="subTitle" idx="1"/>
          </p:nvPr>
        </p:nvSpPr>
        <p:spPr/>
        <p:txBody>
          <a:bodyPr/>
          <a:lstStyle/>
          <a:p>
            <a:r>
              <a:rPr lang="en-US" dirty="0"/>
              <a:t>Department of Computer Science and Engineering</a:t>
            </a:r>
          </a:p>
          <a:p>
            <a:r>
              <a:rPr lang="en-US" dirty="0"/>
              <a:t>Michigan State University</a:t>
            </a:r>
          </a:p>
          <a:p>
            <a:r>
              <a:rPr lang="en-US"/>
              <a:t>Fall 2020</a:t>
            </a:r>
            <a:endParaRPr lang="en-US" dirty="0"/>
          </a:p>
        </p:txBody>
      </p:sp>
      <p:sp>
        <p:nvSpPr>
          <p:cNvPr id="2" name="TextBox 1"/>
          <p:cNvSpPr txBox="1"/>
          <p:nvPr/>
        </p:nvSpPr>
        <p:spPr>
          <a:xfrm>
            <a:off x="1310268" y="3742778"/>
            <a:ext cx="7162800" cy="461665"/>
          </a:xfrm>
          <a:prstGeom prst="rect">
            <a:avLst/>
          </a:prstGeom>
          <a:noFill/>
        </p:spPr>
        <p:txBody>
          <a:bodyPr wrap="square" rtlCol="0">
            <a:spAutoFit/>
          </a:bodyPr>
          <a:lstStyle/>
          <a:p>
            <a:pPr algn="r"/>
            <a:r>
              <a:rPr lang="en-US" sz="2400"/>
              <a:t>Team [Team Name 24pt]</a:t>
            </a:r>
            <a:endParaRPr lang="en-US" sz="2400" dirty="0"/>
          </a:p>
        </p:txBody>
      </p:sp>
      <p:sp>
        <p:nvSpPr>
          <p:cNvPr id="11" name="TextBox 10"/>
          <p:cNvSpPr txBox="1"/>
          <p:nvPr/>
        </p:nvSpPr>
        <p:spPr>
          <a:xfrm>
            <a:off x="5501268" y="4204443"/>
            <a:ext cx="2971800" cy="1569660"/>
          </a:xfrm>
          <a:prstGeom prst="rect">
            <a:avLst/>
          </a:prstGeom>
          <a:noFill/>
        </p:spPr>
        <p:txBody>
          <a:bodyPr wrap="square" rtlCol="0">
            <a:spAutoFit/>
          </a:bodyPr>
          <a:lstStyle/>
          <a:p>
            <a:pPr algn="r"/>
            <a:r>
              <a:rPr lang="en-US" sz="1600">
                <a:solidFill>
                  <a:srgbClr val="004F3B"/>
                </a:solidFill>
              </a:rPr>
              <a:t>[Team Member 1 16pt]</a:t>
            </a:r>
          </a:p>
          <a:p>
            <a:pPr algn="r"/>
            <a:r>
              <a:rPr lang="en-US" sz="1600">
                <a:solidFill>
                  <a:srgbClr val="004F3B"/>
                </a:solidFill>
              </a:rPr>
              <a:t>[Team Member 2 16pt]</a:t>
            </a:r>
          </a:p>
          <a:p>
            <a:pPr algn="r"/>
            <a:r>
              <a:rPr lang="en-US" sz="1600">
                <a:solidFill>
                  <a:srgbClr val="004F3B"/>
                </a:solidFill>
              </a:rPr>
              <a:t>[Team Member 3 16pt]</a:t>
            </a:r>
          </a:p>
          <a:p>
            <a:pPr algn="r"/>
            <a:r>
              <a:rPr lang="en-US" sz="1600">
                <a:solidFill>
                  <a:srgbClr val="004F3B"/>
                </a:solidFill>
              </a:rPr>
              <a:t>[Team Member 4 16pt]</a:t>
            </a:r>
          </a:p>
          <a:p>
            <a:pPr algn="r"/>
            <a:r>
              <a:rPr lang="en-US" sz="1600">
                <a:solidFill>
                  <a:srgbClr val="004F3B"/>
                </a:solidFill>
              </a:rPr>
              <a:t>[Team Member 5 16pt]</a:t>
            </a:r>
          </a:p>
          <a:p>
            <a:pPr algn="r"/>
            <a:r>
              <a:rPr lang="en-US" sz="1600">
                <a:solidFill>
                  <a:srgbClr val="004F3B"/>
                </a:solidFill>
              </a:rPr>
              <a:t>[Team Member 6 16pt]</a:t>
            </a:r>
            <a:endParaRPr lang="en-US" sz="1600" dirty="0">
              <a:solidFill>
                <a:srgbClr val="004F3B"/>
              </a:solidFill>
            </a:endParaRPr>
          </a:p>
        </p:txBody>
      </p:sp>
    </p:spTree>
    <p:extLst>
      <p:ext uri="{BB962C8B-B14F-4D97-AF65-F5344CB8AC3E}">
        <p14:creationId xmlns:p14="http://schemas.microsoft.com/office/powerpoint/2010/main" val="3202802940"/>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pPr eaLnBrk="1" hangingPunct="1"/>
            <a:r>
              <a:rPr lang="en-US"/>
              <a:t>Project Overview</a:t>
            </a:r>
          </a:p>
        </p:txBody>
      </p:sp>
      <p:sp>
        <p:nvSpPr>
          <p:cNvPr id="13315" name="Content Placeholder 2"/>
          <p:cNvSpPr>
            <a:spLocks noGrp="1"/>
          </p:cNvSpPr>
          <p:nvPr>
            <p:ph idx="1"/>
          </p:nvPr>
        </p:nvSpPr>
        <p:spPr/>
        <p:txBody>
          <a:bodyPr/>
          <a:lstStyle/>
          <a:p>
            <a:pPr eaLnBrk="1" hangingPunct="1"/>
            <a:r>
              <a:rPr lang="en-US"/>
              <a:t>Point 1</a:t>
            </a:r>
          </a:p>
          <a:p>
            <a:pPr eaLnBrk="1" hangingPunct="1"/>
            <a:r>
              <a:rPr lang="en-US"/>
              <a:t>Point 2</a:t>
            </a:r>
          </a:p>
          <a:p>
            <a:pPr eaLnBrk="1" hangingPunct="1"/>
            <a:r>
              <a:rPr lang="en-US"/>
              <a:t>Point 3</a:t>
            </a:r>
          </a:p>
          <a:p>
            <a:pPr eaLnBrk="1" hangingPunct="1"/>
            <a:r>
              <a:rPr lang="en-US"/>
              <a:t>Etc…</a:t>
            </a:r>
          </a:p>
          <a:p>
            <a:pPr eaLnBrk="1" hangingPunct="1"/>
            <a:endParaRPr lang="en-US"/>
          </a:p>
        </p:txBody>
      </p:sp>
      <p:sp>
        <p:nvSpPr>
          <p:cNvPr id="5" name="Date Placeholder 4"/>
          <p:cNvSpPr>
            <a:spLocks noGrp="1"/>
          </p:cNvSpPr>
          <p:nvPr>
            <p:ph type="dt" sz="quarter" idx="10"/>
          </p:nvPr>
        </p:nvSpPr>
        <p:spPr/>
        <p:txBody>
          <a:bodyPr/>
          <a:lstStyle/>
          <a:p>
            <a:pPr>
              <a:defRPr/>
            </a:pPr>
            <a:r>
              <a:rPr lang="en-US"/>
              <a:t>The Capstone Experience</a:t>
            </a:r>
          </a:p>
        </p:txBody>
      </p:sp>
      <p:sp>
        <p:nvSpPr>
          <p:cNvPr id="6" name="Footer Placeholder 5"/>
          <p:cNvSpPr>
            <a:spLocks noGrp="1"/>
          </p:cNvSpPr>
          <p:nvPr>
            <p:ph type="ftr" sz="quarter" idx="11"/>
          </p:nvPr>
        </p:nvSpPr>
        <p:spPr/>
        <p:txBody>
          <a:bodyPr/>
          <a:lstStyle/>
          <a:p>
            <a:pPr>
              <a:defRPr/>
            </a:pPr>
            <a:r>
              <a:rPr lang="en-US"/>
              <a:t>Team [Team Name] Beta Presentation</a:t>
            </a:r>
          </a:p>
        </p:txBody>
      </p:sp>
      <p:sp>
        <p:nvSpPr>
          <p:cNvPr id="16" name="Slide Number Placeholder 15"/>
          <p:cNvSpPr>
            <a:spLocks noGrp="1"/>
          </p:cNvSpPr>
          <p:nvPr>
            <p:ph type="sldNum" sz="quarter" idx="12"/>
          </p:nvPr>
        </p:nvSpPr>
        <p:spPr/>
        <p:txBody>
          <a:bodyPr/>
          <a:lstStyle/>
          <a:p>
            <a:pPr>
              <a:defRPr/>
            </a:pPr>
            <a:fld id="{8C3D5338-3A35-4558-A185-8AE1FF4A5C73}" type="slidenum">
              <a:rPr lang="en-US"/>
              <a:pPr>
                <a:defRPr/>
              </a:pPr>
              <a:t>6</a:t>
            </a:fld>
            <a:endParaRPr lang="en-US"/>
          </a:p>
        </p:txBody>
      </p:sp>
    </p:spTree>
    <p:extLst>
      <p:ext uri="{BB962C8B-B14F-4D97-AF65-F5344CB8AC3E}">
        <p14:creationId xmlns:p14="http://schemas.microsoft.com/office/powerpoint/2010/main" val="13388504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2"/>
          <p:cNvSpPr>
            <a:spLocks noGrp="1" noChangeArrowheads="1"/>
          </p:cNvSpPr>
          <p:nvPr>
            <p:ph type="title"/>
          </p:nvPr>
        </p:nvSpPr>
        <p:spPr/>
        <p:txBody>
          <a:bodyPr/>
          <a:lstStyle/>
          <a:p>
            <a:r>
              <a:rPr lang="en-US"/>
              <a:t>System Architecture</a:t>
            </a:r>
            <a:endParaRPr lang="en-US" dirty="0"/>
          </a:p>
        </p:txBody>
      </p:sp>
      <p:sp>
        <p:nvSpPr>
          <p:cNvPr id="5" name="Date Placeholder 4"/>
          <p:cNvSpPr>
            <a:spLocks noGrp="1"/>
          </p:cNvSpPr>
          <p:nvPr>
            <p:ph type="dt" sz="half" idx="10"/>
          </p:nvPr>
        </p:nvSpPr>
        <p:spPr/>
        <p:txBody>
          <a:bodyPr/>
          <a:lstStyle/>
          <a:p>
            <a:r>
              <a:rPr lang="en-US"/>
              <a:t>The Capstone Experience</a:t>
            </a:r>
            <a:endParaRPr lang="en-US" dirty="0"/>
          </a:p>
        </p:txBody>
      </p:sp>
      <p:sp>
        <p:nvSpPr>
          <p:cNvPr id="6" name="Footer Placeholder 5"/>
          <p:cNvSpPr>
            <a:spLocks noGrp="1"/>
          </p:cNvSpPr>
          <p:nvPr>
            <p:ph type="ftr" sz="quarter" idx="11"/>
          </p:nvPr>
        </p:nvSpPr>
        <p:spPr/>
        <p:txBody>
          <a:bodyPr/>
          <a:lstStyle/>
          <a:p>
            <a:r>
              <a:rPr lang="en-US"/>
              <a:t>Team [Team Name] Beta Presentation</a:t>
            </a:r>
            <a:endParaRPr lang="en-US" dirty="0"/>
          </a:p>
        </p:txBody>
      </p:sp>
      <p:sp>
        <p:nvSpPr>
          <p:cNvPr id="7" name="Slide Number Placeholder 6"/>
          <p:cNvSpPr>
            <a:spLocks noGrp="1"/>
          </p:cNvSpPr>
          <p:nvPr>
            <p:ph type="sldNum" sz="quarter" idx="12"/>
          </p:nvPr>
        </p:nvSpPr>
        <p:spPr/>
        <p:txBody>
          <a:bodyPr/>
          <a:lstStyle/>
          <a:p>
            <a:r>
              <a:rPr lang="en-US"/>
              <a:t>6</a:t>
            </a:r>
          </a:p>
        </p:txBody>
      </p:sp>
      <p:sp>
        <p:nvSpPr>
          <p:cNvPr id="2" name="TextBox 1"/>
          <p:cNvSpPr txBox="1"/>
          <p:nvPr/>
        </p:nvSpPr>
        <p:spPr>
          <a:xfrm>
            <a:off x="2133600" y="2895600"/>
            <a:ext cx="4495800" cy="2308324"/>
          </a:xfrm>
          <a:prstGeom prst="rect">
            <a:avLst/>
          </a:prstGeom>
          <a:noFill/>
          <a:ln>
            <a:solidFill>
              <a:schemeClr val="tx1"/>
            </a:solidFill>
          </a:ln>
        </p:spPr>
        <p:txBody>
          <a:bodyPr wrap="square" rtlCol="0">
            <a:spAutoFit/>
          </a:bodyPr>
          <a:lstStyle/>
          <a:p>
            <a:r>
              <a:rPr lang="en-US" dirty="0"/>
              <a:t>Include your system architecture diagram from your Project Plan presentation.</a:t>
            </a:r>
          </a:p>
          <a:p>
            <a:endParaRPr lang="en-US" dirty="0"/>
          </a:p>
          <a:p>
            <a:r>
              <a:rPr lang="en-US" dirty="0"/>
              <a:t>Update or redo your system architecture diagram if you were asked you to do so in your alpha presentation feedback.</a:t>
            </a:r>
          </a:p>
          <a:p>
            <a:endParaRPr lang="en-US" dirty="0"/>
          </a:p>
          <a:p>
            <a:r>
              <a:rPr lang="en-US" b="1" dirty="0">
                <a:solidFill>
                  <a:srgbClr val="FF0000"/>
                </a:solidFill>
              </a:rPr>
              <a:t>Delete this textbox.</a:t>
            </a:r>
          </a:p>
        </p:txBody>
      </p:sp>
    </p:spTree>
    <p:extLst>
      <p:ext uri="{BB962C8B-B14F-4D97-AF65-F5344CB8AC3E}">
        <p14:creationId xmlns:p14="http://schemas.microsoft.com/office/powerpoint/2010/main" val="34565997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[Title of Screen Shot 1]</a:t>
            </a:r>
            <a:endParaRPr lang="en-US" sz="1800" dirty="0"/>
          </a:p>
        </p:txBody>
      </p:sp>
      <p:sp>
        <p:nvSpPr>
          <p:cNvPr id="2" name="Date Placeholder 1"/>
          <p:cNvSpPr>
            <a:spLocks noGrp="1"/>
          </p:cNvSpPr>
          <p:nvPr>
            <p:ph type="dt" sz="half" idx="10"/>
          </p:nvPr>
        </p:nvSpPr>
        <p:spPr/>
        <p:txBody>
          <a:bodyPr/>
          <a:lstStyle/>
          <a:p>
            <a:r>
              <a:rPr lang="en-US"/>
              <a:t>The Capstone Experience</a:t>
            </a:r>
          </a:p>
        </p:txBody>
      </p:sp>
      <p:sp>
        <p:nvSpPr>
          <p:cNvPr id="3" name="Footer Placeholder 2"/>
          <p:cNvSpPr>
            <a:spLocks noGrp="1"/>
          </p:cNvSpPr>
          <p:nvPr>
            <p:ph type="ftr" sz="quarter" idx="11"/>
          </p:nvPr>
        </p:nvSpPr>
        <p:spPr/>
        <p:txBody>
          <a:bodyPr/>
          <a:lstStyle/>
          <a:p>
            <a:r>
              <a:rPr lang="en-US"/>
              <a:t>Team [Team Name] Beta Presentation</a:t>
            </a:r>
            <a:endParaRPr lang="en-US" dirty="0"/>
          </a:p>
        </p:txBody>
      </p:sp>
      <p:sp>
        <p:nvSpPr>
          <p:cNvPr id="4" name="Slide Number Placeholder 3"/>
          <p:cNvSpPr>
            <a:spLocks noGrp="1"/>
          </p:cNvSpPr>
          <p:nvPr>
            <p:ph type="sldNum" sz="quarter" idx="12"/>
          </p:nvPr>
        </p:nvSpPr>
        <p:spPr/>
        <p:txBody>
          <a:bodyPr/>
          <a:lstStyle/>
          <a:p>
            <a:r>
              <a:rPr lang="en-US"/>
              <a:t>7</a:t>
            </a:r>
          </a:p>
        </p:txBody>
      </p:sp>
      <p:sp>
        <p:nvSpPr>
          <p:cNvPr id="6" name="TextBox 5"/>
          <p:cNvSpPr txBox="1"/>
          <p:nvPr/>
        </p:nvSpPr>
        <p:spPr>
          <a:xfrm>
            <a:off x="762000" y="1981200"/>
            <a:ext cx="7620000" cy="4247317"/>
          </a:xfrm>
          <a:prstGeom prst="rect">
            <a:avLst/>
          </a:prstGeom>
          <a:noFill/>
          <a:ln>
            <a:solidFill>
              <a:schemeClr val="tx1"/>
            </a:solidFill>
          </a:ln>
        </p:spPr>
        <p:txBody>
          <a:bodyPr wrap="square" rtlCol="0">
            <a:spAutoFit/>
          </a:bodyPr>
          <a:lstStyle/>
          <a:p>
            <a:r>
              <a:rPr lang="en-US" dirty="0"/>
              <a:t>You must include at least four screenshots.</a:t>
            </a:r>
          </a:p>
          <a:p>
            <a:endParaRPr lang="en-US" dirty="0"/>
          </a:p>
          <a:p>
            <a:pPr marL="0" lvl="2"/>
            <a:r>
              <a:rPr lang="en-US" dirty="0"/>
              <a:t>Include actual screen shots (i.e., not mockups), replacing [Title of Screen Shot]  with an appropriate title. </a:t>
            </a:r>
          </a:p>
          <a:p>
            <a:pPr marL="0" lvl="2"/>
            <a:endParaRPr lang="en-US" dirty="0"/>
          </a:p>
          <a:p>
            <a:pPr marL="0" lvl="2"/>
            <a:r>
              <a:rPr lang="en-US" dirty="0"/>
              <a:t>You may duplicate the Screen Shot template slide as needed.</a:t>
            </a:r>
          </a:p>
          <a:p>
            <a:endParaRPr lang="en-US" dirty="0"/>
          </a:p>
          <a:p>
            <a:pPr marL="0" lvl="2"/>
            <a:r>
              <a:rPr lang="en-US" dirty="0"/>
              <a:t>The screen shots should </a:t>
            </a:r>
            <a:r>
              <a:rPr lang="en-US" u="sng" dirty="0"/>
              <a:t>not</a:t>
            </a:r>
            <a:r>
              <a:rPr lang="en-US" dirty="0"/>
              <a:t> contain any bordering transparent or whitespace. Use paint.net to </a:t>
            </a:r>
            <a:r>
              <a:rPr lang="en-US" u="sng" dirty="0"/>
              <a:t>crop</a:t>
            </a:r>
            <a:r>
              <a:rPr lang="en-US" dirty="0"/>
              <a:t> them appropriately. </a:t>
            </a:r>
            <a:r>
              <a:rPr lang="en-US" b="1" dirty="0">
                <a:solidFill>
                  <a:srgbClr val="FF0000"/>
                </a:solidFill>
                <a:latin typeface="Calibri" panose="020F0502020204030204" pitchFamily="34" charset="0"/>
                <a:cs typeface="Calibri" panose="020F0502020204030204" pitchFamily="34" charset="0"/>
              </a:rPr>
              <a:t>← Read this carefully.</a:t>
            </a:r>
            <a:endParaRPr lang="en-US" b="1" i="1" dirty="0">
              <a:solidFill>
                <a:srgbClr val="FF0000"/>
              </a:solidFill>
              <a:latin typeface="Calibri" panose="020F0502020204030204" pitchFamily="34" charset="0"/>
              <a:cs typeface="Calibri" panose="020F0502020204030204" pitchFamily="34" charset="0"/>
            </a:endParaRPr>
          </a:p>
          <a:p>
            <a:pPr marL="0" lvl="2"/>
            <a:endParaRPr lang="en-US" b="1" i="1" dirty="0">
              <a:solidFill>
                <a:srgbClr val="FF0000"/>
              </a:solidFill>
            </a:endParaRPr>
          </a:p>
          <a:p>
            <a:pPr marL="0" lvl="2"/>
            <a:r>
              <a:rPr lang="en-US" dirty="0"/>
              <a:t>If a slide contains more than one screen shot or additional artwork (like arrows), group all of the items into a single grouping so that it can be copied-and-pasted and resized as a single unit. </a:t>
            </a:r>
            <a:r>
              <a:rPr lang="en-US" b="1" dirty="0">
                <a:solidFill>
                  <a:srgbClr val="FF0000"/>
                </a:solidFill>
                <a:latin typeface="Calibri" panose="020F0502020204030204" pitchFamily="34" charset="0"/>
                <a:cs typeface="Calibri" panose="020F0502020204030204" pitchFamily="34" charset="0"/>
              </a:rPr>
              <a:t>← Read this carefully.</a:t>
            </a:r>
            <a:endParaRPr lang="en-US" dirty="0"/>
          </a:p>
          <a:p>
            <a:endParaRPr lang="en-US" dirty="0"/>
          </a:p>
          <a:p>
            <a:r>
              <a:rPr lang="en-US" b="1" dirty="0">
                <a:solidFill>
                  <a:srgbClr val="FF0000"/>
                </a:solidFill>
              </a:rPr>
              <a:t>Delete this textbox.</a:t>
            </a:r>
          </a:p>
        </p:txBody>
      </p:sp>
    </p:spTree>
    <p:extLst>
      <p:ext uri="{BB962C8B-B14F-4D97-AF65-F5344CB8AC3E}">
        <p14:creationId xmlns:p14="http://schemas.microsoft.com/office/powerpoint/2010/main" val="1201747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[Title of Screen Shot 2]</a:t>
            </a:r>
            <a:endParaRPr lang="en-US" sz="1800" dirty="0"/>
          </a:p>
        </p:txBody>
      </p:sp>
      <p:sp>
        <p:nvSpPr>
          <p:cNvPr id="2" name="Date Placeholder 1"/>
          <p:cNvSpPr>
            <a:spLocks noGrp="1"/>
          </p:cNvSpPr>
          <p:nvPr>
            <p:ph type="dt" sz="half" idx="10"/>
          </p:nvPr>
        </p:nvSpPr>
        <p:spPr/>
        <p:txBody>
          <a:bodyPr/>
          <a:lstStyle/>
          <a:p>
            <a:r>
              <a:rPr lang="en-US"/>
              <a:t>The Capstone Experience</a:t>
            </a:r>
          </a:p>
        </p:txBody>
      </p:sp>
      <p:sp>
        <p:nvSpPr>
          <p:cNvPr id="3" name="Footer Placeholder 2"/>
          <p:cNvSpPr>
            <a:spLocks noGrp="1"/>
          </p:cNvSpPr>
          <p:nvPr>
            <p:ph type="ftr" sz="quarter" idx="11"/>
          </p:nvPr>
        </p:nvSpPr>
        <p:spPr/>
        <p:txBody>
          <a:bodyPr/>
          <a:lstStyle/>
          <a:p>
            <a:r>
              <a:rPr lang="en-US"/>
              <a:t>Team [Team Name] Beta Presentation</a:t>
            </a:r>
            <a:endParaRPr lang="en-US" dirty="0"/>
          </a:p>
        </p:txBody>
      </p:sp>
      <p:sp>
        <p:nvSpPr>
          <p:cNvPr id="4" name="Slide Number Placeholder 3"/>
          <p:cNvSpPr>
            <a:spLocks noGrp="1"/>
          </p:cNvSpPr>
          <p:nvPr>
            <p:ph type="sldNum" sz="quarter" idx="12"/>
          </p:nvPr>
        </p:nvSpPr>
        <p:spPr/>
        <p:txBody>
          <a:bodyPr/>
          <a:lstStyle/>
          <a:p>
            <a:r>
              <a:rPr lang="en-US"/>
              <a:t>8</a:t>
            </a:r>
          </a:p>
        </p:txBody>
      </p:sp>
      <p:sp>
        <p:nvSpPr>
          <p:cNvPr id="7" name="TextBox 6"/>
          <p:cNvSpPr txBox="1"/>
          <p:nvPr/>
        </p:nvSpPr>
        <p:spPr>
          <a:xfrm>
            <a:off x="762000" y="1981200"/>
            <a:ext cx="7620000" cy="4247317"/>
          </a:xfrm>
          <a:prstGeom prst="rect">
            <a:avLst/>
          </a:prstGeom>
          <a:noFill/>
          <a:ln>
            <a:solidFill>
              <a:schemeClr val="tx1"/>
            </a:solidFill>
          </a:ln>
        </p:spPr>
        <p:txBody>
          <a:bodyPr wrap="square" rtlCol="0">
            <a:spAutoFit/>
          </a:bodyPr>
          <a:lstStyle/>
          <a:p>
            <a:r>
              <a:rPr lang="en-US" dirty="0"/>
              <a:t>You must include at least four screenshots.</a:t>
            </a:r>
          </a:p>
          <a:p>
            <a:endParaRPr lang="en-US" dirty="0"/>
          </a:p>
          <a:p>
            <a:pPr marL="0" lvl="2"/>
            <a:r>
              <a:rPr lang="en-US" dirty="0"/>
              <a:t>Include actual screen shots (i.e., not mockups), replacing [Title of Screen Shot]  with an appropriate title. </a:t>
            </a:r>
          </a:p>
          <a:p>
            <a:pPr marL="0" lvl="2"/>
            <a:endParaRPr lang="en-US" dirty="0"/>
          </a:p>
          <a:p>
            <a:pPr marL="0" lvl="2"/>
            <a:r>
              <a:rPr lang="en-US" dirty="0"/>
              <a:t>You may duplicate the Screen Shot template slide as needed.</a:t>
            </a:r>
          </a:p>
          <a:p>
            <a:endParaRPr lang="en-US" dirty="0"/>
          </a:p>
          <a:p>
            <a:pPr marL="0" lvl="2"/>
            <a:r>
              <a:rPr lang="en-US" dirty="0"/>
              <a:t>The screen shots should </a:t>
            </a:r>
            <a:r>
              <a:rPr lang="en-US" u="sng" dirty="0"/>
              <a:t>not</a:t>
            </a:r>
            <a:r>
              <a:rPr lang="en-US" dirty="0"/>
              <a:t> contain any bordering transparent or whitespace. Use paint.net to </a:t>
            </a:r>
            <a:r>
              <a:rPr lang="en-US" u="sng" dirty="0"/>
              <a:t>crop</a:t>
            </a:r>
            <a:r>
              <a:rPr lang="en-US" dirty="0"/>
              <a:t> them appropriately. </a:t>
            </a:r>
            <a:r>
              <a:rPr lang="en-US" b="1" dirty="0">
                <a:solidFill>
                  <a:srgbClr val="FF0000"/>
                </a:solidFill>
                <a:latin typeface="Calibri" panose="020F0502020204030204" pitchFamily="34" charset="0"/>
                <a:cs typeface="Calibri" panose="020F0502020204030204" pitchFamily="34" charset="0"/>
              </a:rPr>
              <a:t>← Read this carefully.</a:t>
            </a:r>
            <a:endParaRPr lang="en-US" b="1" i="1" dirty="0">
              <a:solidFill>
                <a:srgbClr val="FF0000"/>
              </a:solidFill>
              <a:latin typeface="Calibri" panose="020F0502020204030204" pitchFamily="34" charset="0"/>
              <a:cs typeface="Calibri" panose="020F0502020204030204" pitchFamily="34" charset="0"/>
            </a:endParaRPr>
          </a:p>
          <a:p>
            <a:pPr marL="0" lvl="2"/>
            <a:endParaRPr lang="en-US" b="1" i="1" dirty="0">
              <a:solidFill>
                <a:srgbClr val="FF0000"/>
              </a:solidFill>
            </a:endParaRPr>
          </a:p>
          <a:p>
            <a:pPr marL="0" lvl="2"/>
            <a:r>
              <a:rPr lang="en-US" dirty="0"/>
              <a:t>If a slide contains more than one screen shot or additional artwork (like arrows), group all of the items into a single grouping so that it can be copied-and-pasted and resized as a single unit. </a:t>
            </a:r>
            <a:r>
              <a:rPr lang="en-US" b="1" dirty="0">
                <a:solidFill>
                  <a:srgbClr val="FF0000"/>
                </a:solidFill>
                <a:latin typeface="Calibri" panose="020F0502020204030204" pitchFamily="34" charset="0"/>
                <a:cs typeface="Calibri" panose="020F0502020204030204" pitchFamily="34" charset="0"/>
              </a:rPr>
              <a:t>← Read this carefully.</a:t>
            </a:r>
            <a:endParaRPr lang="en-US" dirty="0"/>
          </a:p>
          <a:p>
            <a:endParaRPr lang="en-US" dirty="0"/>
          </a:p>
          <a:p>
            <a:r>
              <a:rPr lang="en-US" b="1" dirty="0">
                <a:solidFill>
                  <a:srgbClr val="FF0000"/>
                </a:solidFill>
              </a:rPr>
              <a:t>Delete this textbox.</a:t>
            </a:r>
          </a:p>
        </p:txBody>
      </p:sp>
    </p:spTree>
    <p:extLst>
      <p:ext uri="{BB962C8B-B14F-4D97-AF65-F5344CB8AC3E}">
        <p14:creationId xmlns:p14="http://schemas.microsoft.com/office/powerpoint/2010/main" val="3688410717"/>
      </p:ext>
    </p:extLst>
  </p:cSld>
  <p:clrMapOvr>
    <a:masterClrMapping/>
  </p:clrMapOvr>
</p:sld>
</file>

<file path=ppt/theme/theme1.xml><?xml version="1.0" encoding="utf-8"?>
<a:theme xmlns:a="http://schemas.openxmlformats.org/drawingml/2006/main" name="Office Theme">
  <a:themeElements>
    <a:clrScheme name="Capston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18453B"/>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856</TotalTime>
  <Words>1974</Words>
  <Application>Microsoft Office PowerPoint</Application>
  <PresentationFormat>On-screen Show (4:3)</PresentationFormat>
  <Paragraphs>204</Paragraphs>
  <Slides>13</Slides>
  <Notes>5</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13</vt:i4>
      </vt:variant>
    </vt:vector>
  </HeadingPairs>
  <TitlesOfParts>
    <vt:vector size="18" baseType="lpstr">
      <vt:lpstr>Arial</vt:lpstr>
      <vt:lpstr>Calibri</vt:lpstr>
      <vt:lpstr>Courier New</vt:lpstr>
      <vt:lpstr>Wingdings</vt:lpstr>
      <vt:lpstr>Office Theme</vt:lpstr>
      <vt:lpstr>READ ME [1 of 4]</vt:lpstr>
      <vt:lpstr>READ ME [2 of 4]</vt:lpstr>
      <vt:lpstr>READ ME [3 of 4]</vt:lpstr>
      <vt:lpstr>READ ME [4 of 4]</vt:lpstr>
      <vt:lpstr>Beta Presentation [Project Title 36pt]</vt:lpstr>
      <vt:lpstr>Project Overview</vt:lpstr>
      <vt:lpstr>System Architecture</vt:lpstr>
      <vt:lpstr>[Title of Screen Shot 1]</vt:lpstr>
      <vt:lpstr>[Title of Screen Shot 2]</vt:lpstr>
      <vt:lpstr>[Title of Screen Shot 3]</vt:lpstr>
      <vt:lpstr>[Title of Screen Shot 4]</vt:lpstr>
      <vt:lpstr>What’s left to do?</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Here’s the Title</dc:title>
  <dc:creator>Wayne</dc:creator>
  <cp:lastModifiedBy>Dyksen, Wayne</cp:lastModifiedBy>
  <cp:revision>186</cp:revision>
  <dcterms:created xsi:type="dcterms:W3CDTF">2006-08-16T00:00:00Z</dcterms:created>
  <dcterms:modified xsi:type="dcterms:W3CDTF">2020-11-09T14:55:22Z</dcterms:modified>
</cp:coreProperties>
</file>